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4"/>
  </p:notesMasterIdLst>
  <p:sldIdLst>
    <p:sldId id="668" r:id="rId2"/>
    <p:sldId id="257" r:id="rId3"/>
    <p:sldId id="679" r:id="rId4"/>
    <p:sldId id="258" r:id="rId5"/>
    <p:sldId id="259" r:id="rId6"/>
    <p:sldId id="673" r:id="rId7"/>
    <p:sldId id="672" r:id="rId8"/>
    <p:sldId id="674" r:id="rId9"/>
    <p:sldId id="675" r:id="rId10"/>
    <p:sldId id="676" r:id="rId11"/>
    <p:sldId id="678" r:id="rId12"/>
    <p:sldId id="278" r:id="rId1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="" r:id="rId41" roundtripDataSignature="AMtx7mjakhvXm/Zy3Z22YoV2SrJKYIu4n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BF5"/>
    <a:srgbClr val="FFC000"/>
    <a:srgbClr val="4472C4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32E5B40-6633-46F0-B2DB-E0760267687B}">
  <a:tblStyle styleId="{132E5B40-6633-46F0-B2DB-E0760267687B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tcBdr/>
        <a:fill>
          <a:solidFill>
            <a:srgbClr val="CDD4E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4E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68" autoAdjust="0"/>
    <p:restoredTop sz="94691" autoAdjust="0"/>
  </p:normalViewPr>
  <p:slideViewPr>
    <p:cSldViewPr snapToGrid="0">
      <p:cViewPr varScale="1">
        <p:scale>
          <a:sx n="150" d="100"/>
          <a:sy n="150" d="100"/>
        </p:scale>
        <p:origin x="1080" y="13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41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2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8" name="Google Shape;348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bg>
      <p:bgPr>
        <a:solidFill>
          <a:schemeClr val="lt1"/>
        </a:solid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1"/>
          <p:cNvSpPr/>
          <p:nvPr userDrawn="1"/>
        </p:nvSpPr>
        <p:spPr>
          <a:xfrm>
            <a:off x="0" y="256"/>
            <a:ext cx="12192000" cy="1401824"/>
          </a:xfrm>
          <a:prstGeom prst="rect">
            <a:avLst/>
          </a:prstGeom>
          <a:solidFill>
            <a:srgbClr val="005BAA"/>
          </a:solidFill>
          <a:ln>
            <a:noFill/>
          </a:ln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22;p31"/>
          <p:cNvSpPr txBox="1">
            <a:spLocks noGrp="1"/>
          </p:cNvSpPr>
          <p:nvPr>
            <p:ph type="ctrTitle"/>
          </p:nvPr>
        </p:nvSpPr>
        <p:spPr>
          <a:xfrm>
            <a:off x="959225" y="1653796"/>
            <a:ext cx="10273551" cy="17715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71616"/>
              </a:buClr>
              <a:buSzPts val="5400"/>
              <a:buFont typeface="Arial"/>
              <a:buNone/>
              <a:defRPr sz="5400">
                <a:solidFill>
                  <a:srgbClr val="171616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3" name="Google Shape;23;p31"/>
          <p:cNvSpPr txBox="1">
            <a:spLocks noGrp="1"/>
          </p:cNvSpPr>
          <p:nvPr>
            <p:ph type="subTitle" idx="1"/>
          </p:nvPr>
        </p:nvSpPr>
        <p:spPr>
          <a:xfrm>
            <a:off x="959225" y="5303520"/>
            <a:ext cx="10273552" cy="1089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6" name="Google Shape;26;p31"/>
          <p:cNvSpPr/>
          <p:nvPr/>
        </p:nvSpPr>
        <p:spPr>
          <a:xfrm>
            <a:off x="0" y="6512560"/>
            <a:ext cx="12192000" cy="345439"/>
          </a:xfrm>
          <a:prstGeom prst="rect">
            <a:avLst/>
          </a:prstGeom>
          <a:solidFill>
            <a:srgbClr val="005BAA"/>
          </a:solidFill>
          <a:ln>
            <a:noFill/>
          </a:ln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" name="Picture 4" descr="FEKT VUT v Brně - Ke stažení">
            <a:extLst>
              <a:ext uri="{FF2B5EF4-FFF2-40B4-BE49-F238E27FC236}">
                <a16:creationId xmlns:a16="http://schemas.microsoft.com/office/drawing/2014/main" id="{DB0389F6-A069-4A40-802B-5B745B5530B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368" y="123228"/>
            <a:ext cx="6319074" cy="1079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40"/>
          <p:cNvSpPr txBox="1">
            <a:spLocks noGrp="1"/>
          </p:cNvSpPr>
          <p:nvPr>
            <p:ph type="title"/>
          </p:nvPr>
        </p:nvSpPr>
        <p:spPr>
          <a:xfrm>
            <a:off x="1135380" y="83185"/>
            <a:ext cx="10820400" cy="8312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40"/>
          <p:cNvSpPr txBox="1">
            <a:spLocks noGrp="1"/>
          </p:cNvSpPr>
          <p:nvPr>
            <p:ph type="body" idx="1"/>
          </p:nvPr>
        </p:nvSpPr>
        <p:spPr>
          <a:xfrm rot="5400000">
            <a:off x="3628548" y="-1731169"/>
            <a:ext cx="4934903" cy="10881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40"/>
          <p:cNvSpPr txBox="1">
            <a:spLocks noGrp="1"/>
          </p:cNvSpPr>
          <p:nvPr>
            <p:ph type="dt" idx="10"/>
          </p:nvPr>
        </p:nvSpPr>
        <p:spPr>
          <a:xfrm>
            <a:off x="220980" y="6548437"/>
            <a:ext cx="1828799" cy="2736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40"/>
          <p:cNvSpPr txBox="1">
            <a:spLocks noGrp="1"/>
          </p:cNvSpPr>
          <p:nvPr>
            <p:ph type="ftr" idx="11"/>
          </p:nvPr>
        </p:nvSpPr>
        <p:spPr>
          <a:xfrm>
            <a:off x="2194560" y="6548437"/>
            <a:ext cx="7802880" cy="2736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40"/>
          <p:cNvSpPr txBox="1">
            <a:spLocks noGrp="1"/>
          </p:cNvSpPr>
          <p:nvPr>
            <p:ph type="sldNum" idx="12"/>
          </p:nvPr>
        </p:nvSpPr>
        <p:spPr>
          <a:xfrm>
            <a:off x="11673840" y="6548437"/>
            <a:ext cx="457200" cy="2736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41"/>
          <p:cNvSpPr txBox="1">
            <a:spLocks noGrp="1"/>
          </p:cNvSpPr>
          <p:nvPr>
            <p:ph type="title"/>
          </p:nvPr>
        </p:nvSpPr>
        <p:spPr>
          <a:xfrm rot="5400000">
            <a:off x="7433309" y="2426970"/>
            <a:ext cx="5212081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41"/>
          <p:cNvSpPr txBox="1">
            <a:spLocks noGrp="1"/>
          </p:cNvSpPr>
          <p:nvPr>
            <p:ph type="body" idx="1"/>
          </p:nvPr>
        </p:nvSpPr>
        <p:spPr>
          <a:xfrm rot="5400000">
            <a:off x="2099310" y="-125730"/>
            <a:ext cx="5212081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41"/>
          <p:cNvSpPr txBox="1">
            <a:spLocks noGrp="1"/>
          </p:cNvSpPr>
          <p:nvPr>
            <p:ph type="dt" idx="10"/>
          </p:nvPr>
        </p:nvSpPr>
        <p:spPr>
          <a:xfrm>
            <a:off x="220980" y="6548437"/>
            <a:ext cx="1828799" cy="2736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41"/>
          <p:cNvSpPr txBox="1">
            <a:spLocks noGrp="1"/>
          </p:cNvSpPr>
          <p:nvPr>
            <p:ph type="ftr" idx="11"/>
          </p:nvPr>
        </p:nvSpPr>
        <p:spPr>
          <a:xfrm>
            <a:off x="2194560" y="6548437"/>
            <a:ext cx="7802880" cy="2736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41"/>
          <p:cNvSpPr txBox="1">
            <a:spLocks noGrp="1"/>
          </p:cNvSpPr>
          <p:nvPr>
            <p:ph type="sldNum" idx="12"/>
          </p:nvPr>
        </p:nvSpPr>
        <p:spPr>
          <a:xfrm>
            <a:off x="11673840" y="6548437"/>
            <a:ext cx="457200" cy="2736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2"/>
          <p:cNvSpPr txBox="1">
            <a:spLocks noGrp="1"/>
          </p:cNvSpPr>
          <p:nvPr>
            <p:ph type="title"/>
          </p:nvPr>
        </p:nvSpPr>
        <p:spPr>
          <a:xfrm>
            <a:off x="1135380" y="83185"/>
            <a:ext cx="10820400" cy="8312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32"/>
          <p:cNvSpPr txBox="1">
            <a:spLocks noGrp="1"/>
          </p:cNvSpPr>
          <p:nvPr>
            <p:ph type="body" idx="1"/>
          </p:nvPr>
        </p:nvSpPr>
        <p:spPr>
          <a:xfrm>
            <a:off x="655320" y="1242060"/>
            <a:ext cx="10881360" cy="49349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SzPts val="2800"/>
              <a:buChar char="▪"/>
              <a:defRPr/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Char char="▪"/>
              <a:defRPr/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Char char="▪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32"/>
          <p:cNvSpPr txBox="1">
            <a:spLocks noGrp="1"/>
          </p:cNvSpPr>
          <p:nvPr>
            <p:ph type="dt" idx="10"/>
          </p:nvPr>
        </p:nvSpPr>
        <p:spPr>
          <a:xfrm>
            <a:off x="220980" y="6548437"/>
            <a:ext cx="1828799" cy="2736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2"/>
          <p:cNvSpPr txBox="1">
            <a:spLocks noGrp="1"/>
          </p:cNvSpPr>
          <p:nvPr>
            <p:ph type="ftr" idx="11"/>
          </p:nvPr>
        </p:nvSpPr>
        <p:spPr>
          <a:xfrm>
            <a:off x="2194560" y="6548437"/>
            <a:ext cx="7802880" cy="2736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32"/>
          <p:cNvSpPr txBox="1">
            <a:spLocks noGrp="1"/>
          </p:cNvSpPr>
          <p:nvPr>
            <p:ph type="sldNum" idx="12"/>
          </p:nvPr>
        </p:nvSpPr>
        <p:spPr>
          <a:xfrm>
            <a:off x="11673840" y="6548437"/>
            <a:ext cx="457200" cy="2736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3"/>
          <p:cNvSpPr txBox="1">
            <a:spLocks noGrp="1"/>
          </p:cNvSpPr>
          <p:nvPr>
            <p:ph type="dt" idx="10"/>
          </p:nvPr>
        </p:nvSpPr>
        <p:spPr>
          <a:xfrm>
            <a:off x="220980" y="6548437"/>
            <a:ext cx="1828799" cy="2736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33"/>
          <p:cNvSpPr txBox="1">
            <a:spLocks noGrp="1"/>
          </p:cNvSpPr>
          <p:nvPr>
            <p:ph type="ftr" idx="11"/>
          </p:nvPr>
        </p:nvSpPr>
        <p:spPr>
          <a:xfrm>
            <a:off x="2194560" y="6548437"/>
            <a:ext cx="7802880" cy="2736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33"/>
          <p:cNvSpPr txBox="1">
            <a:spLocks noGrp="1"/>
          </p:cNvSpPr>
          <p:nvPr>
            <p:ph type="sldNum" idx="12"/>
          </p:nvPr>
        </p:nvSpPr>
        <p:spPr>
          <a:xfrm>
            <a:off x="11673840" y="6548437"/>
            <a:ext cx="457200" cy="2736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3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34"/>
          <p:cNvSpPr txBox="1">
            <a:spLocks noGrp="1"/>
          </p:cNvSpPr>
          <p:nvPr>
            <p:ph type="dt" idx="10"/>
          </p:nvPr>
        </p:nvSpPr>
        <p:spPr>
          <a:xfrm>
            <a:off x="220980" y="6548437"/>
            <a:ext cx="1828799" cy="2736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34"/>
          <p:cNvSpPr txBox="1">
            <a:spLocks noGrp="1"/>
          </p:cNvSpPr>
          <p:nvPr>
            <p:ph type="ftr" idx="11"/>
          </p:nvPr>
        </p:nvSpPr>
        <p:spPr>
          <a:xfrm>
            <a:off x="2194560" y="6548437"/>
            <a:ext cx="7802880" cy="2736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34"/>
          <p:cNvSpPr txBox="1">
            <a:spLocks noGrp="1"/>
          </p:cNvSpPr>
          <p:nvPr>
            <p:ph type="sldNum" idx="12"/>
          </p:nvPr>
        </p:nvSpPr>
        <p:spPr>
          <a:xfrm>
            <a:off x="11673840" y="6548437"/>
            <a:ext cx="457200" cy="2736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35"/>
          <p:cNvSpPr txBox="1">
            <a:spLocks noGrp="1"/>
          </p:cNvSpPr>
          <p:nvPr>
            <p:ph type="title"/>
          </p:nvPr>
        </p:nvSpPr>
        <p:spPr>
          <a:xfrm>
            <a:off x="1135380" y="83185"/>
            <a:ext cx="10820400" cy="8312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35"/>
          <p:cNvSpPr txBox="1">
            <a:spLocks noGrp="1"/>
          </p:cNvSpPr>
          <p:nvPr>
            <p:ph type="body" idx="1"/>
          </p:nvPr>
        </p:nvSpPr>
        <p:spPr>
          <a:xfrm>
            <a:off x="838200" y="1257300"/>
            <a:ext cx="5181600" cy="4919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35"/>
          <p:cNvSpPr txBox="1">
            <a:spLocks noGrp="1"/>
          </p:cNvSpPr>
          <p:nvPr>
            <p:ph type="body" idx="2"/>
          </p:nvPr>
        </p:nvSpPr>
        <p:spPr>
          <a:xfrm>
            <a:off x="6172200" y="1257300"/>
            <a:ext cx="5181600" cy="4919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35"/>
          <p:cNvSpPr txBox="1">
            <a:spLocks noGrp="1"/>
          </p:cNvSpPr>
          <p:nvPr>
            <p:ph type="dt" idx="10"/>
          </p:nvPr>
        </p:nvSpPr>
        <p:spPr>
          <a:xfrm>
            <a:off x="220980" y="6548437"/>
            <a:ext cx="1828799" cy="2736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35"/>
          <p:cNvSpPr txBox="1">
            <a:spLocks noGrp="1"/>
          </p:cNvSpPr>
          <p:nvPr>
            <p:ph type="ftr" idx="11"/>
          </p:nvPr>
        </p:nvSpPr>
        <p:spPr>
          <a:xfrm>
            <a:off x="2194560" y="6548437"/>
            <a:ext cx="7802880" cy="2736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35"/>
          <p:cNvSpPr txBox="1">
            <a:spLocks noGrp="1"/>
          </p:cNvSpPr>
          <p:nvPr>
            <p:ph type="sldNum" idx="12"/>
          </p:nvPr>
        </p:nvSpPr>
        <p:spPr>
          <a:xfrm>
            <a:off x="11673840" y="6548437"/>
            <a:ext cx="457200" cy="2736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3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3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4" name="Google Shape;54;p3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36"/>
          <p:cNvSpPr txBox="1">
            <a:spLocks noGrp="1"/>
          </p:cNvSpPr>
          <p:nvPr>
            <p:ph type="dt" idx="10"/>
          </p:nvPr>
        </p:nvSpPr>
        <p:spPr>
          <a:xfrm>
            <a:off x="220980" y="6548437"/>
            <a:ext cx="1828799" cy="2736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36"/>
          <p:cNvSpPr txBox="1">
            <a:spLocks noGrp="1"/>
          </p:cNvSpPr>
          <p:nvPr>
            <p:ph type="ftr" idx="11"/>
          </p:nvPr>
        </p:nvSpPr>
        <p:spPr>
          <a:xfrm>
            <a:off x="2194560" y="6548437"/>
            <a:ext cx="7802880" cy="2736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36"/>
          <p:cNvSpPr txBox="1">
            <a:spLocks noGrp="1"/>
          </p:cNvSpPr>
          <p:nvPr>
            <p:ph type="sldNum" idx="12"/>
          </p:nvPr>
        </p:nvSpPr>
        <p:spPr>
          <a:xfrm>
            <a:off x="11673840" y="6548437"/>
            <a:ext cx="457200" cy="2736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8" name="Google Shape;58;p36"/>
          <p:cNvSpPr txBox="1">
            <a:spLocks noGrp="1"/>
          </p:cNvSpPr>
          <p:nvPr>
            <p:ph type="title"/>
          </p:nvPr>
        </p:nvSpPr>
        <p:spPr>
          <a:xfrm>
            <a:off x="1135380" y="83185"/>
            <a:ext cx="10820400" cy="8312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37"/>
          <p:cNvSpPr txBox="1">
            <a:spLocks noGrp="1"/>
          </p:cNvSpPr>
          <p:nvPr>
            <p:ph type="title"/>
          </p:nvPr>
        </p:nvSpPr>
        <p:spPr>
          <a:xfrm>
            <a:off x="1135380" y="83185"/>
            <a:ext cx="10820400" cy="8312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37"/>
          <p:cNvSpPr txBox="1">
            <a:spLocks noGrp="1"/>
          </p:cNvSpPr>
          <p:nvPr>
            <p:ph type="dt" idx="10"/>
          </p:nvPr>
        </p:nvSpPr>
        <p:spPr>
          <a:xfrm>
            <a:off x="220980" y="6548437"/>
            <a:ext cx="1828799" cy="2736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37"/>
          <p:cNvSpPr txBox="1">
            <a:spLocks noGrp="1"/>
          </p:cNvSpPr>
          <p:nvPr>
            <p:ph type="ftr" idx="11"/>
          </p:nvPr>
        </p:nvSpPr>
        <p:spPr>
          <a:xfrm>
            <a:off x="2194560" y="6548437"/>
            <a:ext cx="7802880" cy="2736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37"/>
          <p:cNvSpPr txBox="1">
            <a:spLocks noGrp="1"/>
          </p:cNvSpPr>
          <p:nvPr>
            <p:ph type="sldNum" idx="12"/>
          </p:nvPr>
        </p:nvSpPr>
        <p:spPr>
          <a:xfrm>
            <a:off x="11673840" y="6548437"/>
            <a:ext cx="457200" cy="2736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3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38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200"/>
              <a:buChar char="▪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800"/>
              <a:buChar char="▪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400"/>
              <a:buChar char="▪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Char char="▪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Char char="▪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7" name="Google Shape;67;p38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8" name="Google Shape;68;p38"/>
          <p:cNvSpPr txBox="1">
            <a:spLocks noGrp="1"/>
          </p:cNvSpPr>
          <p:nvPr>
            <p:ph type="dt" idx="10"/>
          </p:nvPr>
        </p:nvSpPr>
        <p:spPr>
          <a:xfrm>
            <a:off x="220980" y="6548437"/>
            <a:ext cx="1828799" cy="2736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38"/>
          <p:cNvSpPr txBox="1">
            <a:spLocks noGrp="1"/>
          </p:cNvSpPr>
          <p:nvPr>
            <p:ph type="ftr" idx="11"/>
          </p:nvPr>
        </p:nvSpPr>
        <p:spPr>
          <a:xfrm>
            <a:off x="2194560" y="6548437"/>
            <a:ext cx="7802880" cy="2736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8"/>
          <p:cNvSpPr txBox="1">
            <a:spLocks noGrp="1"/>
          </p:cNvSpPr>
          <p:nvPr>
            <p:ph type="sldNum" idx="12"/>
          </p:nvPr>
        </p:nvSpPr>
        <p:spPr>
          <a:xfrm>
            <a:off x="11673840" y="6548437"/>
            <a:ext cx="457200" cy="2736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39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D1A39"/>
              </a:buClr>
              <a:buSzPts val="3200"/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1A39"/>
              </a:buClr>
              <a:buSzPts val="2800"/>
              <a:buFont typeface="Noto Sans Symbols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1A39"/>
              </a:buClr>
              <a:buSzPts val="2400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1A39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1A39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Google Shape;74;p39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5" name="Google Shape;75;p39"/>
          <p:cNvSpPr txBox="1">
            <a:spLocks noGrp="1"/>
          </p:cNvSpPr>
          <p:nvPr>
            <p:ph type="dt" idx="10"/>
          </p:nvPr>
        </p:nvSpPr>
        <p:spPr>
          <a:xfrm>
            <a:off x="220980" y="6548437"/>
            <a:ext cx="1828799" cy="2736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9"/>
          <p:cNvSpPr txBox="1">
            <a:spLocks noGrp="1"/>
          </p:cNvSpPr>
          <p:nvPr>
            <p:ph type="ftr" idx="11"/>
          </p:nvPr>
        </p:nvSpPr>
        <p:spPr>
          <a:xfrm>
            <a:off x="2194560" y="6548437"/>
            <a:ext cx="7802880" cy="2736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39"/>
          <p:cNvSpPr txBox="1">
            <a:spLocks noGrp="1"/>
          </p:cNvSpPr>
          <p:nvPr>
            <p:ph type="sldNum" idx="12"/>
          </p:nvPr>
        </p:nvSpPr>
        <p:spPr>
          <a:xfrm>
            <a:off x="11673840" y="6548437"/>
            <a:ext cx="457200" cy="2736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0"/>
          <p:cNvSpPr/>
          <p:nvPr/>
        </p:nvSpPr>
        <p:spPr>
          <a:xfrm>
            <a:off x="0" y="1"/>
            <a:ext cx="12192000" cy="978216"/>
          </a:xfrm>
          <a:prstGeom prst="rect">
            <a:avLst/>
          </a:prstGeom>
          <a:solidFill>
            <a:srgbClr val="005BAA"/>
          </a:solidFill>
          <a:ln>
            <a:noFill/>
          </a:ln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30"/>
          <p:cNvSpPr/>
          <p:nvPr/>
        </p:nvSpPr>
        <p:spPr>
          <a:xfrm>
            <a:off x="1" y="-2223"/>
            <a:ext cx="978216" cy="978216"/>
          </a:xfrm>
          <a:prstGeom prst="rect">
            <a:avLst/>
          </a:prstGeom>
          <a:solidFill>
            <a:srgbClr val="ED1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2;p30"/>
          <p:cNvSpPr/>
          <p:nvPr/>
        </p:nvSpPr>
        <p:spPr>
          <a:xfrm>
            <a:off x="0" y="6512560"/>
            <a:ext cx="12192000" cy="345439"/>
          </a:xfrm>
          <a:prstGeom prst="rect">
            <a:avLst/>
          </a:prstGeom>
          <a:solidFill>
            <a:srgbClr val="005BAA"/>
          </a:solidFill>
          <a:ln>
            <a:noFill/>
          </a:ln>
          <a:effectLst>
            <a:outerShdw blurRad="63500" sx="102000" sy="102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3;p30"/>
          <p:cNvSpPr/>
          <p:nvPr/>
        </p:nvSpPr>
        <p:spPr>
          <a:xfrm>
            <a:off x="11620500" y="6512560"/>
            <a:ext cx="571500" cy="345440"/>
          </a:xfrm>
          <a:prstGeom prst="rect">
            <a:avLst/>
          </a:prstGeom>
          <a:solidFill>
            <a:srgbClr val="ED1A3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4;p30"/>
          <p:cNvSpPr txBox="1">
            <a:spLocks noGrp="1"/>
          </p:cNvSpPr>
          <p:nvPr>
            <p:ph type="title"/>
          </p:nvPr>
        </p:nvSpPr>
        <p:spPr>
          <a:xfrm>
            <a:off x="1135380" y="83185"/>
            <a:ext cx="10820400" cy="8312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5" name="Google Shape;15;p30"/>
          <p:cNvSpPr txBox="1">
            <a:spLocks noGrp="1"/>
          </p:cNvSpPr>
          <p:nvPr>
            <p:ph type="body" idx="1"/>
          </p:nvPr>
        </p:nvSpPr>
        <p:spPr>
          <a:xfrm>
            <a:off x="655320" y="1242060"/>
            <a:ext cx="10881360" cy="49349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D1A39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1A39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1A39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1A39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1A39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Google Shape;16;p30"/>
          <p:cNvSpPr txBox="1">
            <a:spLocks noGrp="1"/>
          </p:cNvSpPr>
          <p:nvPr>
            <p:ph type="dt" idx="10"/>
          </p:nvPr>
        </p:nvSpPr>
        <p:spPr>
          <a:xfrm>
            <a:off x="220980" y="6548437"/>
            <a:ext cx="1828799" cy="2736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Google Shape;17;p30"/>
          <p:cNvSpPr txBox="1">
            <a:spLocks noGrp="1"/>
          </p:cNvSpPr>
          <p:nvPr>
            <p:ph type="ftr" idx="11"/>
          </p:nvPr>
        </p:nvSpPr>
        <p:spPr>
          <a:xfrm>
            <a:off x="2194560" y="6548437"/>
            <a:ext cx="7802880" cy="2736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8;p30"/>
          <p:cNvSpPr txBox="1">
            <a:spLocks noGrp="1"/>
          </p:cNvSpPr>
          <p:nvPr>
            <p:ph type="sldNum" idx="12"/>
          </p:nvPr>
        </p:nvSpPr>
        <p:spPr>
          <a:xfrm>
            <a:off x="11673840" y="6548437"/>
            <a:ext cx="457200" cy="2736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9" name="Google Shape;19;p30"/>
          <p:cNvPicPr preferRelativeResize="0"/>
          <p:nvPr/>
        </p:nvPicPr>
        <p:blipFill rotWithShape="1">
          <a:blip r:embed="rId1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1111"/>
            <a:ext cx="978216" cy="978216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munster@vut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ptolab.cz/workshop-202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656D8501-232A-4333-8458-BD2AF9BBA3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Rectangle 18">
            <a:extLst>
              <a:ext uri="{FF2B5EF4-FFF2-40B4-BE49-F238E27FC236}">
                <a16:creationId xmlns:a16="http://schemas.microsoft.com/office/drawing/2014/main" id="{82C360CD-C932-42DD-9747-E57242FF6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412875"/>
            <a:ext cx="12192000" cy="5109845"/>
          </a:xfrm>
          <a:prstGeom prst="rect">
            <a:avLst/>
          </a:prstGeom>
          <a:solidFill>
            <a:srgbClr val="01559D"/>
          </a:solidFill>
          <a:ln w="317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lnSpc>
                <a:spcPct val="90000"/>
              </a:lnSpc>
              <a:spcAft>
                <a:spcPct val="40000"/>
              </a:spcAft>
            </a:pPr>
            <a:endParaRPr lang="en-US" sz="2000">
              <a:solidFill>
                <a:srgbClr val="000005"/>
              </a:solidFill>
              <a:latin typeface="Calibri" pitchFamily="34" charset="0"/>
            </a:endParaRPr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C96247E7-BA6B-4939-BCD3-59B8E89432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8" y="2145175"/>
            <a:ext cx="12198350" cy="1665016"/>
          </a:xfrm>
          <a:prstGeom prst="rect">
            <a:avLst/>
          </a:prstGeom>
          <a:solidFill>
            <a:srgbClr val="014175"/>
          </a:solidFill>
          <a:ln w="317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>
              <a:lnSpc>
                <a:spcPct val="90000"/>
              </a:lnSpc>
              <a:spcAft>
                <a:spcPct val="40000"/>
              </a:spcAft>
            </a:pPr>
            <a:endParaRPr lang="en-US" sz="2000">
              <a:solidFill>
                <a:srgbClr val="000005"/>
              </a:solidFill>
              <a:latin typeface="Calibri" pitchFamily="34" charset="0"/>
            </a:endParaRPr>
          </a:p>
        </p:txBody>
      </p:sp>
      <p:pic>
        <p:nvPicPr>
          <p:cNvPr id="6" name="Obrázek 6" descr="Bez názvu 3 @ 66,7% (Vrstva 7,RGB/8)">
            <a:extLst>
              <a:ext uri="{FF2B5EF4-FFF2-40B4-BE49-F238E27FC236}">
                <a16:creationId xmlns:a16="http://schemas.microsoft.com/office/drawing/2014/main" id="{5D1702B4-BA14-4B85-A600-DFEB56CDFBC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5162" t="60822" r="6372" b="8543"/>
          <a:stretch>
            <a:fillRect/>
          </a:stretch>
        </p:blipFill>
        <p:spPr bwMode="auto">
          <a:xfrm>
            <a:off x="-7938" y="3328417"/>
            <a:ext cx="12185750" cy="2735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01A3F32-5BC4-47CC-A12D-98B66684E3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9225" y="2124498"/>
            <a:ext cx="10273551" cy="2479292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Bezpečnostní rizika fotonických komunikačních sítí​</a:t>
            </a:r>
            <a:br>
              <a:rPr lang="cs-CZ" dirty="0">
                <a:solidFill>
                  <a:schemeClr val="bg1"/>
                </a:solidFill>
              </a:rPr>
            </a:br>
            <a:br>
              <a:rPr lang="cs-CZ" dirty="0">
                <a:solidFill>
                  <a:schemeClr val="bg1"/>
                </a:solidFill>
              </a:rPr>
            </a:br>
            <a:r>
              <a:rPr lang="cs-CZ" sz="2200" dirty="0">
                <a:solidFill>
                  <a:schemeClr val="bg1"/>
                </a:solidFill>
              </a:rPr>
              <a:t>PROJEKT VÝZVY MVČR IMPAKT VJ01010035​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7" name="Picture 2" descr="VÃ½sledek obrÃ¡zku pro nÃºkib logo">
            <a:extLst>
              <a:ext uri="{FF2B5EF4-FFF2-40B4-BE49-F238E27FC236}">
                <a16:creationId xmlns:a16="http://schemas.microsoft.com/office/drawing/2014/main" id="{2E4A699E-2BE8-411E-B482-E4DBAF8DA4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2659" y="-16568"/>
            <a:ext cx="1879339" cy="809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Loga Ministerstva vnitra ke stažení - Ministerstvo vnitra České republiky">
            <a:extLst>
              <a:ext uri="{FF2B5EF4-FFF2-40B4-BE49-F238E27FC236}">
                <a16:creationId xmlns:a16="http://schemas.microsoft.com/office/drawing/2014/main" id="{DCBA5E47-0BE4-4BD3-BEA1-E6F6B496975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37" b="13208"/>
          <a:stretch/>
        </p:blipFill>
        <p:spPr bwMode="auto">
          <a:xfrm>
            <a:off x="10312659" y="793329"/>
            <a:ext cx="1879339" cy="605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46012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9455B94-E284-4DBE-8198-43D204EEC2F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10</a:t>
            </a:fld>
            <a:endParaRPr lang="en-US"/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837B3A0F-8D6A-4566-854A-CBE38B627B25}"/>
              </a:ext>
            </a:extLst>
          </p:cNvPr>
          <p:cNvSpPr txBox="1">
            <a:spLocks/>
          </p:cNvSpPr>
          <p:nvPr/>
        </p:nvSpPr>
        <p:spPr>
          <a:xfrm>
            <a:off x="1135380" y="83185"/>
            <a:ext cx="10820400" cy="8312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cs-CZ" b="1" dirty="0"/>
              <a:t>Harmonogram projektu 2024</a:t>
            </a:r>
          </a:p>
        </p:txBody>
      </p:sp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42746F87-4FD1-4AAD-8DB3-F326DD623F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665564"/>
              </p:ext>
            </p:extLst>
          </p:nvPr>
        </p:nvGraphicFramePr>
        <p:xfrm>
          <a:off x="550984" y="1207477"/>
          <a:ext cx="11122857" cy="4794739"/>
        </p:xfrm>
        <a:graphic>
          <a:graphicData uri="http://schemas.openxmlformats.org/drawingml/2006/table">
            <a:tbl>
              <a:tblPr>
                <a:tableStyleId>{132E5B40-6633-46F0-B2DB-E0760267687B}</a:tableStyleId>
              </a:tblPr>
              <a:tblGrid>
                <a:gridCol w="931098">
                  <a:extLst>
                    <a:ext uri="{9D8B030D-6E8A-4147-A177-3AD203B41FA5}">
                      <a16:colId xmlns:a16="http://schemas.microsoft.com/office/drawing/2014/main" val="3110485457"/>
                    </a:ext>
                  </a:extLst>
                </a:gridCol>
                <a:gridCol w="3254649">
                  <a:extLst>
                    <a:ext uri="{9D8B030D-6E8A-4147-A177-3AD203B41FA5}">
                      <a16:colId xmlns:a16="http://schemas.microsoft.com/office/drawing/2014/main" val="187054087"/>
                    </a:ext>
                  </a:extLst>
                </a:gridCol>
                <a:gridCol w="1065310">
                  <a:extLst>
                    <a:ext uri="{9D8B030D-6E8A-4147-A177-3AD203B41FA5}">
                      <a16:colId xmlns:a16="http://schemas.microsoft.com/office/drawing/2014/main" val="1720790332"/>
                    </a:ext>
                  </a:extLst>
                </a:gridCol>
                <a:gridCol w="729779">
                  <a:extLst>
                    <a:ext uri="{9D8B030D-6E8A-4147-A177-3AD203B41FA5}">
                      <a16:colId xmlns:a16="http://schemas.microsoft.com/office/drawing/2014/main" val="3841915081"/>
                    </a:ext>
                  </a:extLst>
                </a:gridCol>
                <a:gridCol w="729779">
                  <a:extLst>
                    <a:ext uri="{9D8B030D-6E8A-4147-A177-3AD203B41FA5}">
                      <a16:colId xmlns:a16="http://schemas.microsoft.com/office/drawing/2014/main" val="372764386"/>
                    </a:ext>
                  </a:extLst>
                </a:gridCol>
                <a:gridCol w="729779">
                  <a:extLst>
                    <a:ext uri="{9D8B030D-6E8A-4147-A177-3AD203B41FA5}">
                      <a16:colId xmlns:a16="http://schemas.microsoft.com/office/drawing/2014/main" val="1685207318"/>
                    </a:ext>
                  </a:extLst>
                </a:gridCol>
                <a:gridCol w="729779">
                  <a:extLst>
                    <a:ext uri="{9D8B030D-6E8A-4147-A177-3AD203B41FA5}">
                      <a16:colId xmlns:a16="http://schemas.microsoft.com/office/drawing/2014/main" val="3300430052"/>
                    </a:ext>
                  </a:extLst>
                </a:gridCol>
                <a:gridCol w="246057">
                  <a:extLst>
                    <a:ext uri="{9D8B030D-6E8A-4147-A177-3AD203B41FA5}">
                      <a16:colId xmlns:a16="http://schemas.microsoft.com/office/drawing/2014/main" val="1941522392"/>
                    </a:ext>
                  </a:extLst>
                </a:gridCol>
                <a:gridCol w="246057">
                  <a:extLst>
                    <a:ext uri="{9D8B030D-6E8A-4147-A177-3AD203B41FA5}">
                      <a16:colId xmlns:a16="http://schemas.microsoft.com/office/drawing/2014/main" val="1267728094"/>
                    </a:ext>
                  </a:extLst>
                </a:gridCol>
                <a:gridCol w="246057">
                  <a:extLst>
                    <a:ext uri="{9D8B030D-6E8A-4147-A177-3AD203B41FA5}">
                      <a16:colId xmlns:a16="http://schemas.microsoft.com/office/drawing/2014/main" val="3541349129"/>
                    </a:ext>
                  </a:extLst>
                </a:gridCol>
                <a:gridCol w="246057">
                  <a:extLst>
                    <a:ext uri="{9D8B030D-6E8A-4147-A177-3AD203B41FA5}">
                      <a16:colId xmlns:a16="http://schemas.microsoft.com/office/drawing/2014/main" val="2137838203"/>
                    </a:ext>
                  </a:extLst>
                </a:gridCol>
                <a:gridCol w="246057">
                  <a:extLst>
                    <a:ext uri="{9D8B030D-6E8A-4147-A177-3AD203B41FA5}">
                      <a16:colId xmlns:a16="http://schemas.microsoft.com/office/drawing/2014/main" val="427406841"/>
                    </a:ext>
                  </a:extLst>
                </a:gridCol>
                <a:gridCol w="246057">
                  <a:extLst>
                    <a:ext uri="{9D8B030D-6E8A-4147-A177-3AD203B41FA5}">
                      <a16:colId xmlns:a16="http://schemas.microsoft.com/office/drawing/2014/main" val="298309093"/>
                    </a:ext>
                  </a:extLst>
                </a:gridCol>
                <a:gridCol w="246057">
                  <a:extLst>
                    <a:ext uri="{9D8B030D-6E8A-4147-A177-3AD203B41FA5}">
                      <a16:colId xmlns:a16="http://schemas.microsoft.com/office/drawing/2014/main" val="2013814040"/>
                    </a:ext>
                  </a:extLst>
                </a:gridCol>
                <a:gridCol w="246057">
                  <a:extLst>
                    <a:ext uri="{9D8B030D-6E8A-4147-A177-3AD203B41FA5}">
                      <a16:colId xmlns:a16="http://schemas.microsoft.com/office/drawing/2014/main" val="951181754"/>
                    </a:ext>
                  </a:extLst>
                </a:gridCol>
                <a:gridCol w="246057">
                  <a:extLst>
                    <a:ext uri="{9D8B030D-6E8A-4147-A177-3AD203B41FA5}">
                      <a16:colId xmlns:a16="http://schemas.microsoft.com/office/drawing/2014/main" val="186432982"/>
                    </a:ext>
                  </a:extLst>
                </a:gridCol>
                <a:gridCol w="246057">
                  <a:extLst>
                    <a:ext uri="{9D8B030D-6E8A-4147-A177-3AD203B41FA5}">
                      <a16:colId xmlns:a16="http://schemas.microsoft.com/office/drawing/2014/main" val="2133417170"/>
                    </a:ext>
                  </a:extLst>
                </a:gridCol>
                <a:gridCol w="246057">
                  <a:extLst>
                    <a:ext uri="{9D8B030D-6E8A-4147-A177-3AD203B41FA5}">
                      <a16:colId xmlns:a16="http://schemas.microsoft.com/office/drawing/2014/main" val="3352134278"/>
                    </a:ext>
                  </a:extLst>
                </a:gridCol>
                <a:gridCol w="246057">
                  <a:extLst>
                    <a:ext uri="{9D8B030D-6E8A-4147-A177-3AD203B41FA5}">
                      <a16:colId xmlns:a16="http://schemas.microsoft.com/office/drawing/2014/main" val="1098464670"/>
                    </a:ext>
                  </a:extLst>
                </a:gridCol>
              </a:tblGrid>
              <a:tr h="29770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cs-CZ" sz="1100" b="1" u="none" strike="noStrike" dirty="0">
                          <a:effectLst/>
                        </a:rPr>
                        <a:t>WP</a:t>
                      </a:r>
                      <a:endParaRPr lang="cs-CZ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2045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cs-CZ" sz="1100" b="1" u="none" strike="noStrike" dirty="0">
                          <a:effectLst/>
                        </a:rPr>
                        <a:t>NÁZEV ETAPY</a:t>
                      </a:r>
                      <a:endParaRPr lang="cs-CZ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2045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cs-CZ" sz="1100" b="1" u="none" strike="noStrike" dirty="0">
                          <a:effectLst/>
                        </a:rPr>
                        <a:t>PRIMÁRNÍ</a:t>
                      </a:r>
                      <a:endParaRPr lang="cs-CZ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ctr"/>
                      <a:r>
                        <a:rPr lang="cs-CZ" sz="1100" b="1" u="none" strike="noStrike" dirty="0">
                          <a:effectLst/>
                        </a:rPr>
                        <a:t>ODPOVĚDNOST</a:t>
                      </a:r>
                      <a:endParaRPr lang="cs-CZ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2045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cs-CZ" sz="1100" b="1" u="none" strike="noStrike" dirty="0">
                          <a:effectLst/>
                        </a:rPr>
                        <a:t>ZAČÁTEK</a:t>
                      </a:r>
                      <a:endParaRPr lang="cs-CZ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ctr"/>
                      <a:r>
                        <a:rPr lang="cs-CZ" sz="1100" b="1" u="none" strike="noStrike" dirty="0">
                          <a:effectLst/>
                        </a:rPr>
                        <a:t>ETAPY</a:t>
                      </a:r>
                      <a:endParaRPr lang="cs-CZ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2045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cs-CZ" sz="1100" b="1" u="none" strike="noStrike" dirty="0">
                          <a:effectLst/>
                        </a:rPr>
                        <a:t>KONEC </a:t>
                      </a:r>
                      <a:endParaRPr lang="cs-CZ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ctr"/>
                      <a:r>
                        <a:rPr lang="cs-CZ" sz="1100" b="1" u="none" strike="noStrike" dirty="0">
                          <a:effectLst/>
                        </a:rPr>
                        <a:t>ETAPY</a:t>
                      </a:r>
                      <a:endParaRPr lang="cs-CZ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2045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cs-CZ" sz="1100" b="1" u="none" strike="noStrike" dirty="0">
                          <a:effectLst/>
                        </a:rPr>
                        <a:t>DÉLKA </a:t>
                      </a:r>
                      <a:endParaRPr lang="cs-CZ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ctr"/>
                      <a:r>
                        <a:rPr lang="cs-CZ" sz="1100" b="1" u="none" strike="noStrike" dirty="0">
                          <a:effectLst/>
                        </a:rPr>
                        <a:t>(MĚSÍCE)</a:t>
                      </a:r>
                      <a:endParaRPr lang="cs-CZ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2045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cs-CZ" sz="1100" b="1" u="none" strike="noStrike" dirty="0">
                          <a:effectLst/>
                        </a:rPr>
                        <a:t>% ÚKOLU</a:t>
                      </a:r>
                      <a:endParaRPr lang="cs-CZ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t"/>
                      <a:r>
                        <a:rPr lang="cs-CZ" sz="1100" b="1" u="none" strike="noStrike" dirty="0">
                          <a:effectLst/>
                        </a:rPr>
                        <a:t>SPLNĚNO</a:t>
                      </a:r>
                      <a:endParaRPr lang="cs-CZ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2045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cs-CZ" sz="1050" b="1" u="none" strike="noStrike" dirty="0">
                          <a:effectLst/>
                        </a:rPr>
                        <a:t>2024</a:t>
                      </a:r>
                      <a:endParaRPr lang="cs-CZ" sz="105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3331355"/>
                  </a:ext>
                </a:extLst>
              </a:tr>
              <a:tr h="297709">
                <a:tc vMerge="1">
                  <a:txBody>
                    <a:bodyPr/>
                    <a:lstStyle/>
                    <a:p>
                      <a:pPr algn="l" fontAlgn="ctr"/>
                      <a:endParaRPr lang="cs-CZ" sz="7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2045" marR="6894" marT="6894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cs-CZ" sz="7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2045" marR="6894" marT="6894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cs-CZ" sz="7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2045" marR="6894" marT="6894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cs-CZ" sz="7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2045" marR="6894" marT="6894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cs-CZ" sz="7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2045" marR="6894" marT="6894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cs-CZ" sz="7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2045" marR="6894" marT="6894" marB="0" anchor="ctr"/>
                </a:tc>
                <a:tc vMerge="1">
                  <a:txBody>
                    <a:bodyPr/>
                    <a:lstStyle/>
                    <a:p>
                      <a:pPr algn="l" fontAlgn="t"/>
                      <a:endParaRPr lang="cs-CZ" sz="7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2045" marR="6894" marT="689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u="none" strike="noStrike" dirty="0">
                          <a:effectLst/>
                        </a:rPr>
                        <a:t>1</a:t>
                      </a:r>
                      <a:endParaRPr lang="cs-CZ" sz="7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u="none" strike="noStrike" dirty="0">
                          <a:effectLst/>
                        </a:rPr>
                        <a:t>2</a:t>
                      </a:r>
                      <a:endParaRPr lang="cs-CZ" sz="7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u="none" strike="noStrike" dirty="0">
                          <a:effectLst/>
                        </a:rPr>
                        <a:t>3</a:t>
                      </a:r>
                      <a:endParaRPr lang="cs-CZ" sz="7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u="none" strike="noStrike" dirty="0">
                          <a:effectLst/>
                        </a:rPr>
                        <a:t>4</a:t>
                      </a:r>
                      <a:endParaRPr lang="cs-CZ" sz="7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u="none" strike="noStrike" dirty="0">
                          <a:effectLst/>
                        </a:rPr>
                        <a:t>5</a:t>
                      </a:r>
                      <a:endParaRPr lang="cs-CZ" sz="7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u="none" strike="noStrike" dirty="0">
                          <a:effectLst/>
                        </a:rPr>
                        <a:t>6</a:t>
                      </a:r>
                      <a:endParaRPr lang="cs-CZ" sz="7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u="none" strike="noStrike" dirty="0">
                          <a:effectLst/>
                        </a:rPr>
                        <a:t>7</a:t>
                      </a:r>
                      <a:endParaRPr lang="cs-CZ" sz="7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u="none" strike="noStrike" dirty="0">
                          <a:effectLst/>
                        </a:rPr>
                        <a:t>8</a:t>
                      </a:r>
                      <a:endParaRPr lang="cs-CZ" sz="7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u="none" strike="noStrike" dirty="0">
                          <a:effectLst/>
                        </a:rPr>
                        <a:t>9</a:t>
                      </a:r>
                      <a:endParaRPr lang="cs-CZ" sz="7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u="none" strike="noStrike" dirty="0">
                          <a:effectLst/>
                        </a:rPr>
                        <a:t>10</a:t>
                      </a:r>
                      <a:endParaRPr lang="cs-CZ" sz="7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u="none" strike="noStrike" dirty="0">
                          <a:effectLst/>
                        </a:rPr>
                        <a:t>11</a:t>
                      </a:r>
                      <a:endParaRPr lang="cs-CZ" sz="7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u="none" strike="noStrike" dirty="0">
                          <a:effectLst/>
                        </a:rPr>
                        <a:t>12</a:t>
                      </a:r>
                      <a:endParaRPr lang="cs-CZ" sz="7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7093310"/>
                  </a:ext>
                </a:extLst>
              </a:tr>
              <a:tr h="83986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WP6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Realizace detektoru akustických vibrací - interferometru s vysokou citlivostí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VUT - OPTOLAB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01/2024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04/2024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89057192"/>
                  </a:ext>
                </a:extLst>
              </a:tr>
              <a:tr h="83986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WP7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Vývoj a výroba demonstračních sad pro praktické ukázky získaných poznatků určených k prezentaci výsledků na workshopu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VUT - OPTOLAB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05/2024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12/2024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R="0" algn="l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cs-CZ" sz="700" b="0" i="0" u="none" strike="noStrike" cap="none" dirty="0">
                        <a:solidFill>
                          <a:schemeClr val="dk1"/>
                        </a:solidFill>
                        <a:effectLst/>
                        <a:latin typeface="Calibri"/>
                        <a:cs typeface="Calibri"/>
                        <a:sym typeface="Arial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R="0" algn="l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cs-CZ" sz="700" b="0" i="0" u="none" strike="noStrike" cap="none" dirty="0">
                        <a:solidFill>
                          <a:schemeClr val="dk1"/>
                        </a:solidFill>
                        <a:effectLst/>
                        <a:latin typeface="Calibri"/>
                        <a:cs typeface="Calibri"/>
                        <a:sym typeface="Arial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626473"/>
                  </a:ext>
                </a:extLst>
              </a:tr>
              <a:tr h="7013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WP6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Implementace algoritmů vedoucích k podstatně vyšší citlivosti na akustické vibrace a současně snížení úrovně šumu 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VUT - SPLAB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01/2024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07/2024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572870"/>
                  </a:ext>
                </a:extLst>
              </a:tr>
              <a:tr h="97835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WP6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Možnosti dalšího zpracování zachycených signálů za pomoci profesionálních nástrojů ke zpracování zvukových nahrávek, realizace vlastních algoritmů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VUT - SPLAB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08/2024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12/2024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5604737"/>
                  </a:ext>
                </a:extLst>
              </a:tr>
              <a:tr h="83986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WP4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Experimentální testování přeslechů signálů v optickém vlákně, možnost využití pro odposlech datového signálu.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AV ČR - ÚPT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01/2024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12/2024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49456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08463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9455B94-E284-4DBE-8198-43D204EEC2F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11</a:t>
            </a:fld>
            <a:endParaRPr lang="en-US"/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837B3A0F-8D6A-4566-854A-CBE38B627B25}"/>
              </a:ext>
            </a:extLst>
          </p:cNvPr>
          <p:cNvSpPr txBox="1">
            <a:spLocks/>
          </p:cNvSpPr>
          <p:nvPr/>
        </p:nvSpPr>
        <p:spPr>
          <a:xfrm>
            <a:off x="1135380" y="83185"/>
            <a:ext cx="10820400" cy="8312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cs-CZ" b="1" dirty="0"/>
              <a:t>Harmonogram projektu 2025</a:t>
            </a:r>
          </a:p>
        </p:txBody>
      </p:sp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42746F87-4FD1-4AAD-8DB3-F326DD623F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245199"/>
              </p:ext>
            </p:extLst>
          </p:nvPr>
        </p:nvGraphicFramePr>
        <p:xfrm>
          <a:off x="433754" y="1383323"/>
          <a:ext cx="11240096" cy="3786556"/>
        </p:xfrm>
        <a:graphic>
          <a:graphicData uri="http://schemas.openxmlformats.org/drawingml/2006/table">
            <a:tbl>
              <a:tblPr>
                <a:tableStyleId>{132E5B40-6633-46F0-B2DB-E0760267687B}</a:tableStyleId>
              </a:tblPr>
              <a:tblGrid>
                <a:gridCol w="940911">
                  <a:extLst>
                    <a:ext uri="{9D8B030D-6E8A-4147-A177-3AD203B41FA5}">
                      <a16:colId xmlns:a16="http://schemas.microsoft.com/office/drawing/2014/main" val="3110485457"/>
                    </a:ext>
                  </a:extLst>
                </a:gridCol>
                <a:gridCol w="3288951">
                  <a:extLst>
                    <a:ext uri="{9D8B030D-6E8A-4147-A177-3AD203B41FA5}">
                      <a16:colId xmlns:a16="http://schemas.microsoft.com/office/drawing/2014/main" val="187054087"/>
                    </a:ext>
                  </a:extLst>
                </a:gridCol>
                <a:gridCol w="1076538">
                  <a:extLst>
                    <a:ext uri="{9D8B030D-6E8A-4147-A177-3AD203B41FA5}">
                      <a16:colId xmlns:a16="http://schemas.microsoft.com/office/drawing/2014/main" val="1720790332"/>
                    </a:ext>
                  </a:extLst>
                </a:gridCol>
                <a:gridCol w="737471">
                  <a:extLst>
                    <a:ext uri="{9D8B030D-6E8A-4147-A177-3AD203B41FA5}">
                      <a16:colId xmlns:a16="http://schemas.microsoft.com/office/drawing/2014/main" val="3841915081"/>
                    </a:ext>
                  </a:extLst>
                </a:gridCol>
                <a:gridCol w="737471">
                  <a:extLst>
                    <a:ext uri="{9D8B030D-6E8A-4147-A177-3AD203B41FA5}">
                      <a16:colId xmlns:a16="http://schemas.microsoft.com/office/drawing/2014/main" val="372764386"/>
                    </a:ext>
                  </a:extLst>
                </a:gridCol>
                <a:gridCol w="737471">
                  <a:extLst>
                    <a:ext uri="{9D8B030D-6E8A-4147-A177-3AD203B41FA5}">
                      <a16:colId xmlns:a16="http://schemas.microsoft.com/office/drawing/2014/main" val="1685207318"/>
                    </a:ext>
                  </a:extLst>
                </a:gridCol>
                <a:gridCol w="737471">
                  <a:extLst>
                    <a:ext uri="{9D8B030D-6E8A-4147-A177-3AD203B41FA5}">
                      <a16:colId xmlns:a16="http://schemas.microsoft.com/office/drawing/2014/main" val="3300430052"/>
                    </a:ext>
                  </a:extLst>
                </a:gridCol>
                <a:gridCol w="248651">
                  <a:extLst>
                    <a:ext uri="{9D8B030D-6E8A-4147-A177-3AD203B41FA5}">
                      <a16:colId xmlns:a16="http://schemas.microsoft.com/office/drawing/2014/main" val="1941522392"/>
                    </a:ext>
                  </a:extLst>
                </a:gridCol>
                <a:gridCol w="248651">
                  <a:extLst>
                    <a:ext uri="{9D8B030D-6E8A-4147-A177-3AD203B41FA5}">
                      <a16:colId xmlns:a16="http://schemas.microsoft.com/office/drawing/2014/main" val="1267728094"/>
                    </a:ext>
                  </a:extLst>
                </a:gridCol>
                <a:gridCol w="248651">
                  <a:extLst>
                    <a:ext uri="{9D8B030D-6E8A-4147-A177-3AD203B41FA5}">
                      <a16:colId xmlns:a16="http://schemas.microsoft.com/office/drawing/2014/main" val="3541349129"/>
                    </a:ext>
                  </a:extLst>
                </a:gridCol>
                <a:gridCol w="248651">
                  <a:extLst>
                    <a:ext uri="{9D8B030D-6E8A-4147-A177-3AD203B41FA5}">
                      <a16:colId xmlns:a16="http://schemas.microsoft.com/office/drawing/2014/main" val="2137838203"/>
                    </a:ext>
                  </a:extLst>
                </a:gridCol>
                <a:gridCol w="248651">
                  <a:extLst>
                    <a:ext uri="{9D8B030D-6E8A-4147-A177-3AD203B41FA5}">
                      <a16:colId xmlns:a16="http://schemas.microsoft.com/office/drawing/2014/main" val="427406841"/>
                    </a:ext>
                  </a:extLst>
                </a:gridCol>
                <a:gridCol w="248651">
                  <a:extLst>
                    <a:ext uri="{9D8B030D-6E8A-4147-A177-3AD203B41FA5}">
                      <a16:colId xmlns:a16="http://schemas.microsoft.com/office/drawing/2014/main" val="298309093"/>
                    </a:ext>
                  </a:extLst>
                </a:gridCol>
                <a:gridCol w="248651">
                  <a:extLst>
                    <a:ext uri="{9D8B030D-6E8A-4147-A177-3AD203B41FA5}">
                      <a16:colId xmlns:a16="http://schemas.microsoft.com/office/drawing/2014/main" val="2013814040"/>
                    </a:ext>
                  </a:extLst>
                </a:gridCol>
                <a:gridCol w="248651">
                  <a:extLst>
                    <a:ext uri="{9D8B030D-6E8A-4147-A177-3AD203B41FA5}">
                      <a16:colId xmlns:a16="http://schemas.microsoft.com/office/drawing/2014/main" val="951181754"/>
                    </a:ext>
                  </a:extLst>
                </a:gridCol>
                <a:gridCol w="248651">
                  <a:extLst>
                    <a:ext uri="{9D8B030D-6E8A-4147-A177-3AD203B41FA5}">
                      <a16:colId xmlns:a16="http://schemas.microsoft.com/office/drawing/2014/main" val="186432982"/>
                    </a:ext>
                  </a:extLst>
                </a:gridCol>
                <a:gridCol w="248651">
                  <a:extLst>
                    <a:ext uri="{9D8B030D-6E8A-4147-A177-3AD203B41FA5}">
                      <a16:colId xmlns:a16="http://schemas.microsoft.com/office/drawing/2014/main" val="2133417170"/>
                    </a:ext>
                  </a:extLst>
                </a:gridCol>
                <a:gridCol w="248651">
                  <a:extLst>
                    <a:ext uri="{9D8B030D-6E8A-4147-A177-3AD203B41FA5}">
                      <a16:colId xmlns:a16="http://schemas.microsoft.com/office/drawing/2014/main" val="3352134278"/>
                    </a:ext>
                  </a:extLst>
                </a:gridCol>
                <a:gridCol w="248651">
                  <a:extLst>
                    <a:ext uri="{9D8B030D-6E8A-4147-A177-3AD203B41FA5}">
                      <a16:colId xmlns:a16="http://schemas.microsoft.com/office/drawing/2014/main" val="1098464670"/>
                    </a:ext>
                  </a:extLst>
                </a:gridCol>
              </a:tblGrid>
              <a:tr h="28503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cs-CZ" sz="1200" b="1" u="none" strike="noStrike" dirty="0">
                          <a:effectLst/>
                        </a:rPr>
                        <a:t>WP</a:t>
                      </a:r>
                      <a:endParaRPr lang="cs-CZ" sz="12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2045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cs-CZ" sz="1200" b="1" u="none" strike="noStrike" dirty="0">
                          <a:effectLst/>
                        </a:rPr>
                        <a:t>NÁZEV ETAPY</a:t>
                      </a:r>
                      <a:endParaRPr lang="cs-CZ" sz="12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2045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cs-CZ" sz="1200" b="1" u="none" strike="noStrike" dirty="0">
                          <a:effectLst/>
                        </a:rPr>
                        <a:t>PRIMÁRNÍ</a:t>
                      </a:r>
                      <a:endParaRPr lang="cs-CZ" sz="12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ctr"/>
                      <a:r>
                        <a:rPr lang="cs-CZ" sz="1200" b="1" u="none" strike="noStrike" dirty="0">
                          <a:effectLst/>
                        </a:rPr>
                        <a:t>ODPOVĚDNOST</a:t>
                      </a:r>
                      <a:endParaRPr lang="cs-CZ" sz="12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2045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cs-CZ" sz="1200" b="1" u="none" strike="noStrike" dirty="0">
                          <a:effectLst/>
                        </a:rPr>
                        <a:t>ZAČÁTEK</a:t>
                      </a:r>
                      <a:endParaRPr lang="cs-CZ" sz="12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ctr"/>
                      <a:r>
                        <a:rPr lang="cs-CZ" sz="1200" b="1" u="none" strike="noStrike" dirty="0">
                          <a:effectLst/>
                        </a:rPr>
                        <a:t>ETAPY</a:t>
                      </a:r>
                      <a:endParaRPr lang="cs-CZ" sz="12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2045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cs-CZ" sz="1200" b="1" u="none" strike="noStrike" dirty="0">
                          <a:effectLst/>
                        </a:rPr>
                        <a:t>KONEC </a:t>
                      </a:r>
                      <a:endParaRPr lang="cs-CZ" sz="12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ctr"/>
                      <a:r>
                        <a:rPr lang="cs-CZ" sz="1200" b="1" u="none" strike="noStrike" dirty="0">
                          <a:effectLst/>
                        </a:rPr>
                        <a:t>ETAPY</a:t>
                      </a:r>
                      <a:endParaRPr lang="cs-CZ" sz="12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2045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cs-CZ" sz="1200" b="1" u="none" strike="noStrike" dirty="0">
                          <a:effectLst/>
                        </a:rPr>
                        <a:t>DÉLKA </a:t>
                      </a:r>
                      <a:endParaRPr lang="cs-CZ" sz="12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ctr"/>
                      <a:r>
                        <a:rPr lang="cs-CZ" sz="1200" b="1" u="none" strike="noStrike" dirty="0">
                          <a:effectLst/>
                        </a:rPr>
                        <a:t>(MĚSÍCE)</a:t>
                      </a:r>
                      <a:endParaRPr lang="cs-CZ" sz="12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2045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cs-CZ" sz="1200" b="1" u="none" strike="noStrike" dirty="0">
                          <a:effectLst/>
                        </a:rPr>
                        <a:t>% ÚKOLU</a:t>
                      </a:r>
                      <a:endParaRPr lang="cs-CZ" sz="12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t"/>
                      <a:r>
                        <a:rPr lang="cs-CZ" sz="1200" b="1" u="none" strike="noStrike" dirty="0">
                          <a:effectLst/>
                        </a:rPr>
                        <a:t>SPLNĚNO</a:t>
                      </a:r>
                      <a:endParaRPr lang="cs-CZ" sz="12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2045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cs-CZ" sz="1050" b="1" u="none" strike="noStrike" dirty="0">
                          <a:effectLst/>
                        </a:rPr>
                        <a:t>2025</a:t>
                      </a:r>
                      <a:endParaRPr lang="cs-CZ" sz="105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3331355"/>
                  </a:ext>
                </a:extLst>
              </a:tr>
              <a:tr h="285039">
                <a:tc vMerge="1">
                  <a:txBody>
                    <a:bodyPr/>
                    <a:lstStyle/>
                    <a:p>
                      <a:pPr algn="l" fontAlgn="ctr"/>
                      <a:endParaRPr lang="cs-CZ" sz="7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2045" marR="6894" marT="6894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cs-CZ" sz="7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2045" marR="6894" marT="6894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cs-CZ" sz="7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2045" marR="6894" marT="6894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cs-CZ" sz="7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2045" marR="6894" marT="6894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cs-CZ" sz="7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2045" marR="6894" marT="6894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cs-CZ" sz="7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2045" marR="6894" marT="6894" marB="0" anchor="ctr"/>
                </a:tc>
                <a:tc vMerge="1">
                  <a:txBody>
                    <a:bodyPr/>
                    <a:lstStyle/>
                    <a:p>
                      <a:pPr algn="l" fontAlgn="t"/>
                      <a:endParaRPr lang="cs-CZ" sz="7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2045" marR="6894" marT="689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u="none" strike="noStrike" dirty="0">
                          <a:effectLst/>
                        </a:rPr>
                        <a:t>1</a:t>
                      </a:r>
                      <a:endParaRPr lang="cs-CZ" sz="7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u="none" strike="noStrike" dirty="0">
                          <a:effectLst/>
                        </a:rPr>
                        <a:t>2</a:t>
                      </a:r>
                      <a:endParaRPr lang="cs-CZ" sz="7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u="none" strike="noStrike" dirty="0">
                          <a:effectLst/>
                        </a:rPr>
                        <a:t>3</a:t>
                      </a:r>
                      <a:endParaRPr lang="cs-CZ" sz="7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u="none" strike="noStrike" dirty="0">
                          <a:effectLst/>
                        </a:rPr>
                        <a:t>4</a:t>
                      </a:r>
                      <a:endParaRPr lang="cs-CZ" sz="7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u="none" strike="noStrike" dirty="0">
                          <a:effectLst/>
                        </a:rPr>
                        <a:t>5</a:t>
                      </a:r>
                      <a:endParaRPr lang="cs-CZ" sz="7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u="none" strike="noStrike" dirty="0">
                          <a:effectLst/>
                        </a:rPr>
                        <a:t>6</a:t>
                      </a:r>
                      <a:endParaRPr lang="cs-CZ" sz="7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u="none" strike="noStrike" dirty="0">
                          <a:effectLst/>
                        </a:rPr>
                        <a:t>7</a:t>
                      </a:r>
                      <a:endParaRPr lang="cs-CZ" sz="7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u="none" strike="noStrike" dirty="0">
                          <a:effectLst/>
                        </a:rPr>
                        <a:t>8</a:t>
                      </a:r>
                      <a:endParaRPr lang="cs-CZ" sz="7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u="none" strike="noStrike" dirty="0">
                          <a:effectLst/>
                        </a:rPr>
                        <a:t>9</a:t>
                      </a:r>
                      <a:endParaRPr lang="cs-CZ" sz="7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u="none" strike="noStrike" dirty="0">
                          <a:effectLst/>
                        </a:rPr>
                        <a:t>10</a:t>
                      </a:r>
                      <a:endParaRPr lang="cs-CZ" sz="7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u="none" strike="noStrike" dirty="0">
                          <a:effectLst/>
                        </a:rPr>
                        <a:t>11</a:t>
                      </a:r>
                      <a:endParaRPr lang="cs-CZ" sz="7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u="none" strike="noStrike" dirty="0">
                          <a:effectLst/>
                        </a:rPr>
                        <a:t>12</a:t>
                      </a:r>
                      <a:endParaRPr lang="cs-CZ" sz="7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7093310"/>
                  </a:ext>
                </a:extLst>
              </a:tr>
              <a:tr h="80411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WP8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Analýza rizik dle ISO 27000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VUT - OPTOLAB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01/2025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06/2025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89057192"/>
                  </a:ext>
                </a:extLst>
              </a:tr>
              <a:tr h="80411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WP8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Návrh opatření / eliminace rizik pro bezpečnostní rizika řešená v rámci projektu dle ISO 27000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VUT - OPTOLAB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07/2025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12/2025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R="0" algn="l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cs-CZ" sz="700" b="0" i="0" u="none" strike="noStrike" cap="none" dirty="0">
                        <a:solidFill>
                          <a:schemeClr val="dk1"/>
                        </a:solidFill>
                        <a:effectLst/>
                        <a:latin typeface="Calibri"/>
                        <a:cs typeface="Calibri"/>
                        <a:sym typeface="Arial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R="0" algn="l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cs-CZ" sz="700" b="0" i="0" u="none" strike="noStrike" cap="none" dirty="0">
                        <a:solidFill>
                          <a:schemeClr val="dk1"/>
                        </a:solidFill>
                        <a:effectLst/>
                        <a:latin typeface="Calibri"/>
                        <a:cs typeface="Calibri"/>
                        <a:sym typeface="Arial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626473"/>
                  </a:ext>
                </a:extLst>
              </a:tr>
              <a:tr h="67152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WP5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Implementace algoritmů a filtrů do výsledku RIV-R (software), detekce nezvyklých událostí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VUT - SPLAB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01/2025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12/2025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572870"/>
                  </a:ext>
                </a:extLst>
              </a:tr>
              <a:tr h="93671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WP3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Měření a vyhodnocení akustických vibrací na fázově koherentním testovacím spoji, včetně finalizace funkčního vzorku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AV ČR - ÚPT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01/2025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12/2025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5604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22002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23"/>
          <p:cNvSpPr txBox="1">
            <a:spLocks noGrp="1"/>
          </p:cNvSpPr>
          <p:nvPr>
            <p:ph type="ftr" idx="11"/>
          </p:nvPr>
        </p:nvSpPr>
        <p:spPr>
          <a:xfrm>
            <a:off x="2194560" y="6548437"/>
            <a:ext cx="7802880" cy="2736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cs-CZ" dirty="0"/>
              <a:t>FEKT VUT </a:t>
            </a:r>
            <a:r>
              <a:rPr lang="en-US" dirty="0"/>
              <a:t>| </a:t>
            </a:r>
            <a:r>
              <a:rPr lang="cs-CZ" dirty="0"/>
              <a:t>Ústav telekomunikací </a:t>
            </a:r>
            <a:r>
              <a:rPr lang="en-US" dirty="0"/>
              <a:t>|</a:t>
            </a:r>
            <a:r>
              <a:rPr lang="en-US" dirty="0">
                <a:solidFill>
                  <a:schemeClr val="bg1"/>
                </a:solidFill>
              </a:rPr>
              <a:t> 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352" name="Google Shape;352;p23"/>
          <p:cNvSpPr txBox="1">
            <a:spLocks noGrp="1"/>
          </p:cNvSpPr>
          <p:nvPr>
            <p:ph type="sldNum" idx="12"/>
          </p:nvPr>
        </p:nvSpPr>
        <p:spPr>
          <a:xfrm>
            <a:off x="11673840" y="6548437"/>
            <a:ext cx="457200" cy="2736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  <p:sp>
        <p:nvSpPr>
          <p:cNvPr id="353" name="Google Shape;353;p23"/>
          <p:cNvSpPr txBox="1"/>
          <p:nvPr/>
        </p:nvSpPr>
        <p:spPr>
          <a:xfrm>
            <a:off x="959223" y="1540255"/>
            <a:ext cx="10273551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5BAA"/>
              </a:buClr>
              <a:buSzPts val="5400"/>
              <a:buFont typeface="Arial"/>
              <a:buNone/>
            </a:pPr>
            <a:r>
              <a:rPr lang="cs-CZ" sz="5400" b="0" i="0" u="none" strike="noStrike" cap="none" dirty="0">
                <a:solidFill>
                  <a:srgbClr val="005BAA"/>
                </a:solidFill>
                <a:latin typeface="Arial"/>
                <a:ea typeface="Arial"/>
                <a:cs typeface="Arial"/>
                <a:sym typeface="Arial"/>
              </a:rPr>
              <a:t>Děkuji Vám za pozornost</a:t>
            </a:r>
            <a:endParaRPr dirty="0"/>
          </a:p>
        </p:txBody>
      </p:sp>
      <p:sp>
        <p:nvSpPr>
          <p:cNvPr id="354" name="Google Shape;354;p23"/>
          <p:cNvSpPr txBox="1"/>
          <p:nvPr/>
        </p:nvSpPr>
        <p:spPr>
          <a:xfrm>
            <a:off x="1360168" y="2781300"/>
            <a:ext cx="9471660" cy="14311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rgbClr val="3C3C3B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400" dirty="0">
                <a:solidFill>
                  <a:srgbClr val="3C3C3B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munster@vutbr.cz</a:t>
            </a:r>
            <a:endParaRPr lang="cs-CZ" sz="2400" dirty="0">
              <a:solidFill>
                <a:srgbClr val="3C3C3B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rgbClr val="3C3C3B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124" name="Picture 4" descr="FEKT VUT v Brně - Ke stažení">
            <a:extLst>
              <a:ext uri="{FF2B5EF4-FFF2-40B4-BE49-F238E27FC236}">
                <a16:creationId xmlns:a16="http://schemas.microsoft.com/office/drawing/2014/main" id="{8C53E417-A50A-47F5-9ED9-C8BE528B0F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473" y="5027317"/>
            <a:ext cx="6877050" cy="1174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23E8EA-0AD2-3D45-AD41-E6EC7236D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Základní informace k workshopu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667309-FE7D-1D41-9260-11B5F195FB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26250" y="1242060"/>
            <a:ext cx="4710430" cy="4934903"/>
          </a:xfrm>
        </p:spPr>
        <p:txBody>
          <a:bodyPr/>
          <a:lstStyle/>
          <a:p>
            <a:r>
              <a:rPr lang="cs-CZ" sz="2000" dirty="0">
                <a:hlinkClick r:id="rId2"/>
              </a:rPr>
              <a:t>www.optolab.cz/workshop-2021</a:t>
            </a:r>
            <a:endParaRPr lang="cs-CZ" sz="2000" dirty="0"/>
          </a:p>
          <a:p>
            <a:r>
              <a:rPr lang="cs-CZ" sz="2000" dirty="0"/>
              <a:t>Heslo: </a:t>
            </a:r>
            <a:r>
              <a:rPr lang="cs-CZ" sz="2000" b="1" dirty="0">
                <a:solidFill>
                  <a:srgbClr val="1F4E79"/>
                </a:solidFill>
                <a:latin typeface="Calibri Light" panose="020F0302020204030204" pitchFamily="34" charset="0"/>
                <a:ea typeface="SimSun" panose="02010600030101010101" pitchFamily="2" charset="-122"/>
              </a:rPr>
              <a:t>FiberRisks24112021*</a:t>
            </a:r>
            <a:endParaRPr lang="cs-CZ" sz="2000" b="1" dirty="0"/>
          </a:p>
          <a:p>
            <a:endParaRPr lang="cs-CZ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endParaRPr lang="cs-CZ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425B9039-7EFB-4D4F-9A56-527176AE969A}"/>
              </a:ext>
            </a:extLst>
          </p:cNvPr>
          <p:cNvSpPr/>
          <p:nvPr/>
        </p:nvSpPr>
        <p:spPr>
          <a:xfrm>
            <a:off x="209550" y="1242060"/>
            <a:ext cx="6096000" cy="506292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1200"/>
              </a:spcBef>
            </a:pPr>
            <a:r>
              <a:rPr lang="cs-CZ" sz="1800" b="1" dirty="0">
                <a:solidFill>
                  <a:srgbClr val="1F4E79"/>
                </a:solidFill>
                <a:latin typeface="Calibri Light" panose="020F0302020204030204" pitchFamily="34" charset="0"/>
                <a:ea typeface="SimSun" panose="02010600030101010101" pitchFamily="2" charset="-122"/>
              </a:rPr>
              <a:t>FiberRisks Workshop 2021</a:t>
            </a:r>
            <a:endParaRPr lang="cs-CZ" sz="1600" b="1" dirty="0">
              <a:solidFill>
                <a:srgbClr val="1F4E79"/>
              </a:solidFill>
              <a:latin typeface="Calibri Light" panose="020F0302020204030204" pitchFamily="34" charset="0"/>
              <a:ea typeface="SimSun" panose="02010600030101010101" pitchFamily="2" charset="-122"/>
            </a:endParaRPr>
          </a:p>
          <a:p>
            <a:r>
              <a:rPr lang="cs-CZ" sz="1100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r>
              <a:rPr lang="cs-CZ" sz="1100" dirty="0">
                <a:latin typeface="Calibri" panose="020F0502020204030204" pitchFamily="34" charset="0"/>
                <a:ea typeface="Calibri" panose="020F0502020204030204" pitchFamily="34" charset="0"/>
              </a:rPr>
              <a:t>Informační workshop k projektu „</a:t>
            </a:r>
            <a:r>
              <a:rPr lang="cs-CZ" sz="1100" b="1" dirty="0">
                <a:latin typeface="Calibri" panose="020F0502020204030204" pitchFamily="34" charset="0"/>
                <a:ea typeface="Calibri" panose="020F0502020204030204" pitchFamily="34" charset="0"/>
              </a:rPr>
              <a:t>Bezpečnostní rizika fotonických komunikačních sítí</a:t>
            </a:r>
            <a:r>
              <a:rPr lang="cs-CZ" sz="1100" dirty="0">
                <a:latin typeface="Calibri" panose="020F0502020204030204" pitchFamily="34" charset="0"/>
                <a:ea typeface="Calibri" panose="020F0502020204030204" pitchFamily="34" charset="0"/>
              </a:rPr>
              <a:t>“, </a:t>
            </a:r>
            <a:r>
              <a:rPr lang="cs-CZ" sz="1100" dirty="0" err="1">
                <a:latin typeface="Calibri" panose="020F0502020204030204" pitchFamily="34" charset="0"/>
                <a:ea typeface="Calibri" panose="020F0502020204030204" pitchFamily="34" charset="0"/>
              </a:rPr>
              <a:t>reg</a:t>
            </a:r>
            <a:r>
              <a:rPr lang="cs-CZ" sz="1100" dirty="0">
                <a:latin typeface="Calibri" panose="020F0502020204030204" pitchFamily="34" charset="0"/>
                <a:ea typeface="Calibri" panose="020F0502020204030204" pitchFamily="34" charset="0"/>
              </a:rPr>
              <a:t>. číslo VJ01010035, program Impakt1 v rámci Bezpečnostního výzkumu.</a:t>
            </a:r>
          </a:p>
          <a:p>
            <a:r>
              <a:rPr lang="cs-CZ" sz="1100" b="1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cs-CZ" sz="11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cs-CZ" sz="1100" b="1" dirty="0">
                <a:latin typeface="Calibri" panose="020F0502020204030204" pitchFamily="34" charset="0"/>
                <a:ea typeface="Calibri" panose="020F0502020204030204" pitchFamily="34" charset="0"/>
              </a:rPr>
              <a:t>Poskytovatel:</a:t>
            </a:r>
            <a:r>
              <a:rPr lang="cs-CZ" sz="1100" dirty="0">
                <a:latin typeface="Calibri" panose="020F0502020204030204" pitchFamily="34" charset="0"/>
                <a:ea typeface="Calibri" panose="020F0502020204030204" pitchFamily="34" charset="0"/>
              </a:rPr>
              <a:t> Ministerstvo Vnitra České Republiky</a:t>
            </a:r>
          </a:p>
          <a:p>
            <a:r>
              <a:rPr lang="cs-CZ" sz="1100" b="1" dirty="0">
                <a:latin typeface="Calibri" panose="020F0502020204030204" pitchFamily="34" charset="0"/>
                <a:ea typeface="Calibri" panose="020F0502020204030204" pitchFamily="34" charset="0"/>
              </a:rPr>
              <a:t>Aplikační garant:</a:t>
            </a:r>
            <a:r>
              <a:rPr lang="cs-CZ" sz="1100" dirty="0">
                <a:latin typeface="Calibri" panose="020F0502020204030204" pitchFamily="34" charset="0"/>
                <a:ea typeface="Calibri" panose="020F0502020204030204" pitchFamily="34" charset="0"/>
              </a:rPr>
              <a:t> Národní úřad pro kybernetickou a informační bezpečnost</a:t>
            </a:r>
          </a:p>
          <a:p>
            <a:r>
              <a:rPr lang="cs-CZ" sz="1100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>
              <a:spcBef>
                <a:spcPts val="200"/>
              </a:spcBef>
            </a:pPr>
            <a:r>
              <a:rPr lang="cs-CZ" sz="1100" b="1" i="1" dirty="0">
                <a:solidFill>
                  <a:srgbClr val="1F4E79"/>
                </a:solidFill>
                <a:latin typeface="Calibri Light" panose="020F0302020204030204" pitchFamily="34" charset="0"/>
                <a:ea typeface="SimSun" panose="02010600030101010101" pitchFamily="2" charset="-122"/>
              </a:rPr>
              <a:t>Termín: 24. 11. 2021, 9:00 – 15:30</a:t>
            </a:r>
          </a:p>
          <a:p>
            <a:pPr>
              <a:spcBef>
                <a:spcPts val="200"/>
              </a:spcBef>
            </a:pPr>
            <a:r>
              <a:rPr lang="cs-CZ" sz="1100" b="1" i="1" dirty="0">
                <a:solidFill>
                  <a:srgbClr val="1F4E79"/>
                </a:solidFill>
                <a:latin typeface="Calibri Light" panose="020F0302020204030204" pitchFamily="34" charset="0"/>
                <a:ea typeface="SimSun" panose="02010600030101010101" pitchFamily="2" charset="-122"/>
              </a:rPr>
              <a:t>Místo konání: Vysoké učení technické v Brně, Technická 12, 616 00 Brno, Ústav telekomunikací, 7. patro – Velká zasedací místnost</a:t>
            </a:r>
          </a:p>
          <a:p>
            <a:r>
              <a:rPr lang="cs-CZ" sz="1100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>
              <a:spcBef>
                <a:spcPts val="200"/>
              </a:spcBef>
            </a:pPr>
            <a:r>
              <a:rPr lang="cs-CZ" b="1" dirty="0">
                <a:solidFill>
                  <a:srgbClr val="1F4E79"/>
                </a:solidFill>
                <a:latin typeface="Calibri Light" panose="020F0302020204030204" pitchFamily="34" charset="0"/>
                <a:ea typeface="SimSun" panose="02010600030101010101" pitchFamily="2" charset="-122"/>
              </a:rPr>
              <a:t>Předběžný program:</a:t>
            </a:r>
          </a:p>
          <a:p>
            <a:r>
              <a:rPr lang="cs-CZ" sz="1100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r>
              <a:rPr lang="cs-CZ" sz="1100" dirty="0">
                <a:latin typeface="Calibri" panose="020F0502020204030204" pitchFamily="34" charset="0"/>
                <a:ea typeface="Calibri" panose="020F0502020204030204" pitchFamily="34" charset="0"/>
              </a:rPr>
              <a:t>09:00 – 10:00	Příjezd účastníků</a:t>
            </a:r>
          </a:p>
          <a:p>
            <a:r>
              <a:rPr lang="cs-CZ" sz="1100" dirty="0">
                <a:latin typeface="Calibri" panose="020F0502020204030204" pitchFamily="34" charset="0"/>
                <a:ea typeface="Calibri" panose="020F0502020204030204" pitchFamily="34" charset="0"/>
              </a:rPr>
              <a:t>10:00 – 10:05	Přivítání vedoucím ústavu telekomunikací (Mišurec)</a:t>
            </a:r>
          </a:p>
          <a:p>
            <a:r>
              <a:rPr lang="cs-CZ" sz="1100" dirty="0">
                <a:latin typeface="Calibri" panose="020F0502020204030204" pitchFamily="34" charset="0"/>
                <a:ea typeface="Calibri" panose="020F0502020204030204" pitchFamily="34" charset="0"/>
              </a:rPr>
              <a:t>10:05 – 10:15	Představení projektu (Münster)</a:t>
            </a:r>
          </a:p>
          <a:p>
            <a:r>
              <a:rPr lang="cs-CZ" sz="1100" dirty="0">
                <a:latin typeface="Calibri" panose="020F0502020204030204" pitchFamily="34" charset="0"/>
                <a:ea typeface="Calibri" panose="020F0502020204030204" pitchFamily="34" charset="0"/>
              </a:rPr>
              <a:t>10:15 – 10:45	Základní seznámení s teoretickými principy optického snímání (</a:t>
            </a:r>
            <a:r>
              <a:rPr lang="cs-CZ" sz="1100" dirty="0" err="1">
                <a:latin typeface="Calibri" panose="020F0502020204030204" pitchFamily="34" charset="0"/>
                <a:ea typeface="Calibri" panose="020F0502020204030204" pitchFamily="34" charset="0"/>
              </a:rPr>
              <a:t>Číp</a:t>
            </a:r>
            <a:r>
              <a:rPr lang="cs-CZ" sz="1100" dirty="0">
                <a:latin typeface="Calibri" panose="020F0502020204030204" pitchFamily="34" charset="0"/>
                <a:ea typeface="Calibri" panose="020F0502020204030204" pitchFamily="34" charset="0"/>
              </a:rPr>
              <a:t>)</a:t>
            </a:r>
          </a:p>
          <a:p>
            <a:pPr marL="914400" indent="-914400"/>
            <a:r>
              <a:rPr lang="cs-CZ" sz="1100" dirty="0">
                <a:latin typeface="Calibri" panose="020F0502020204030204" pitchFamily="34" charset="0"/>
                <a:ea typeface="Calibri" panose="020F0502020204030204" pitchFamily="34" charset="0"/>
              </a:rPr>
              <a:t>10:45 – 11:15	Systémy pro měření akustických/mechanických vibrací optickými vlákny (Münster)</a:t>
            </a:r>
          </a:p>
          <a:p>
            <a:r>
              <a:rPr lang="cs-CZ" sz="1100" dirty="0">
                <a:latin typeface="Calibri" panose="020F0502020204030204" pitchFamily="34" charset="0"/>
                <a:ea typeface="Calibri" panose="020F0502020204030204" pitchFamily="34" charset="0"/>
              </a:rPr>
              <a:t>11:15 – 11:45	Metody měření a vyhodnocení akustických signálů (Rajmic)</a:t>
            </a:r>
          </a:p>
          <a:p>
            <a:r>
              <a:rPr lang="cs-CZ" sz="1100" dirty="0">
                <a:latin typeface="Calibri" panose="020F0502020204030204" pitchFamily="34" charset="0"/>
                <a:ea typeface="Calibri" panose="020F0502020204030204" pitchFamily="34" charset="0"/>
              </a:rPr>
              <a:t>11:45 – 12:30	Diskuse + oběd </a:t>
            </a:r>
          </a:p>
          <a:p>
            <a:r>
              <a:rPr lang="cs-CZ" sz="1100" dirty="0">
                <a:latin typeface="Calibri" panose="020F0502020204030204" pitchFamily="34" charset="0"/>
                <a:ea typeface="Calibri" panose="020F0502020204030204" pitchFamily="34" charset="0"/>
              </a:rPr>
              <a:t>12:30 – 13:20	Prohlídka laboratoří VUT UTKO s demo ukázkami</a:t>
            </a:r>
          </a:p>
          <a:p>
            <a:r>
              <a:rPr lang="cs-CZ" sz="1100" dirty="0">
                <a:latin typeface="Calibri" panose="020F0502020204030204" pitchFamily="34" charset="0"/>
                <a:ea typeface="Calibri" panose="020F0502020204030204" pitchFamily="34" charset="0"/>
              </a:rPr>
              <a:t>13:20 – 13:30	Přestávka na kávu</a:t>
            </a:r>
          </a:p>
          <a:p>
            <a:r>
              <a:rPr lang="cs-CZ" sz="1100" dirty="0">
                <a:latin typeface="Calibri" panose="020F0502020204030204" pitchFamily="34" charset="0"/>
                <a:ea typeface="Calibri" panose="020F0502020204030204" pitchFamily="34" charset="0"/>
              </a:rPr>
              <a:t>13:30 – 13:45	Představení dalších aktivit </a:t>
            </a:r>
            <a:r>
              <a:rPr lang="cs-CZ" sz="1100" dirty="0" err="1">
                <a:latin typeface="Calibri" panose="020F0502020204030204" pitchFamily="34" charset="0"/>
                <a:ea typeface="Calibri" panose="020F0502020204030204" pitchFamily="34" charset="0"/>
              </a:rPr>
              <a:t>Optolab</a:t>
            </a:r>
            <a:endParaRPr lang="cs-CZ" sz="11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cs-CZ" sz="1100" dirty="0">
                <a:latin typeface="Calibri" panose="020F0502020204030204" pitchFamily="34" charset="0"/>
                <a:ea typeface="Calibri" panose="020F0502020204030204" pitchFamily="34" charset="0"/>
              </a:rPr>
              <a:t>13:45 – 14:00	Představení dalších aktivit </a:t>
            </a:r>
            <a:r>
              <a:rPr lang="cs-CZ" sz="1100" dirty="0" err="1">
                <a:latin typeface="Calibri" panose="020F0502020204030204" pitchFamily="34" charset="0"/>
                <a:ea typeface="Calibri" panose="020F0502020204030204" pitchFamily="34" charset="0"/>
              </a:rPr>
              <a:t>SPLab</a:t>
            </a:r>
            <a:endParaRPr lang="cs-CZ" sz="11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cs-CZ" sz="1100" dirty="0">
                <a:latin typeface="Calibri" panose="020F0502020204030204" pitchFamily="34" charset="0"/>
                <a:ea typeface="Calibri" panose="020F0502020204030204" pitchFamily="34" charset="0"/>
              </a:rPr>
              <a:t>14:00 – 14:15	Představení dalších aktivit ÚPT, AV ČR</a:t>
            </a:r>
          </a:p>
          <a:p>
            <a:r>
              <a:rPr lang="cs-CZ" sz="1100" dirty="0">
                <a:latin typeface="Calibri" panose="020F0502020204030204" pitchFamily="34" charset="0"/>
                <a:ea typeface="Calibri" panose="020F0502020204030204" pitchFamily="34" charset="0"/>
              </a:rPr>
              <a:t>14:15 – 14:40	Přesun na ÚPT, AVČR</a:t>
            </a:r>
          </a:p>
          <a:p>
            <a:r>
              <a:rPr lang="cs-CZ" sz="1100" dirty="0">
                <a:latin typeface="Calibri" panose="020F0502020204030204" pitchFamily="34" charset="0"/>
                <a:ea typeface="Calibri" panose="020F0502020204030204" pitchFamily="34" charset="0"/>
              </a:rPr>
              <a:t>14:40 – 15:00	Prohlídka laboratoří ÚPT, AVČR</a:t>
            </a:r>
          </a:p>
        </p:txBody>
      </p:sp>
    </p:spTree>
    <p:extLst>
      <p:ext uri="{BB962C8B-B14F-4D97-AF65-F5344CB8AC3E}">
        <p14:creationId xmlns:p14="http://schemas.microsoft.com/office/powerpoint/2010/main" val="490290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23E8EA-0AD2-3D45-AD41-E6EC7236D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Základní informace o projektu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667309-FE7D-1D41-9260-11B5F195FB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Název projektu: </a:t>
            </a:r>
          </a:p>
          <a:p>
            <a:pPr marL="50800" indent="0">
              <a:buNone/>
            </a:pPr>
            <a:r>
              <a:rPr lang="cs-CZ" sz="3200" b="1" dirty="0"/>
              <a:t>   Bezpečnostní rizika fotonických komunikačních sítí</a:t>
            </a:r>
            <a:endParaRPr lang="cs-CZ" b="1" dirty="0"/>
          </a:p>
          <a:p>
            <a:pPr marL="50800" indent="0">
              <a:buNone/>
            </a:pPr>
            <a:endParaRPr lang="cs-CZ" dirty="0"/>
          </a:p>
          <a:p>
            <a:r>
              <a:rPr lang="cs-CZ" dirty="0"/>
              <a:t>Začátek projektu: 01/2021</a:t>
            </a:r>
          </a:p>
          <a:p>
            <a:r>
              <a:rPr lang="cs-CZ" dirty="0"/>
              <a:t>Konec projektu: 12/2025</a:t>
            </a:r>
          </a:p>
          <a:p>
            <a:r>
              <a:rPr lang="cs-CZ" dirty="0"/>
              <a:t>Hlavní řešitel: doc. Ing. Petr Münster, Ph.D. (VUT v Brně)</a:t>
            </a:r>
          </a:p>
          <a:p>
            <a:r>
              <a:rPr lang="cs-CZ" dirty="0"/>
              <a:t>Aplikační garant: NÚKIB</a:t>
            </a:r>
          </a:p>
          <a:p>
            <a:r>
              <a:rPr lang="cs-CZ" dirty="0"/>
              <a:t>Rozpočet: 38,5 mil. Kč</a:t>
            </a:r>
          </a:p>
          <a:p>
            <a:r>
              <a:rPr lang="cs-CZ" dirty="0"/>
              <a:t>Investiční náklady: 6,78 mil. Kč</a:t>
            </a:r>
            <a:endParaRPr lang="cs-CZ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endParaRPr lang="cs-CZ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4158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E0DC04A9-80AA-4A60-A4E1-E47FA723E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5380" y="83185"/>
            <a:ext cx="10820400" cy="831215"/>
          </a:xfrm>
        </p:spPr>
        <p:txBody>
          <a:bodyPr/>
          <a:lstStyle/>
          <a:p>
            <a:r>
              <a:rPr lang="cs-CZ" b="1" dirty="0"/>
              <a:t>Základní informace o projektu</a:t>
            </a:r>
          </a:p>
        </p:txBody>
      </p:sp>
      <p:sp>
        <p:nvSpPr>
          <p:cNvPr id="9" name="Zástupný obsah 2">
            <a:extLst>
              <a:ext uri="{FF2B5EF4-FFF2-40B4-BE49-F238E27FC236}">
                <a16:creationId xmlns:a16="http://schemas.microsoft.com/office/drawing/2014/main" id="{CC89F858-A677-42E5-A4CC-5A735065E70F}"/>
              </a:ext>
            </a:extLst>
          </p:cNvPr>
          <p:cNvSpPr txBox="1">
            <a:spLocks/>
          </p:cNvSpPr>
          <p:nvPr/>
        </p:nvSpPr>
        <p:spPr>
          <a:xfrm>
            <a:off x="655320" y="1242060"/>
            <a:ext cx="10881360" cy="49349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ED1A39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1A39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1A39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1A39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1A39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cs-CZ" sz="2600" b="1" dirty="0"/>
              <a:t>Řešitelský tým</a:t>
            </a:r>
          </a:p>
          <a:p>
            <a:pPr lvl="1"/>
            <a:r>
              <a:rPr lang="cs-CZ" b="1" dirty="0"/>
              <a:t>Vysoké učení technické v Brně </a:t>
            </a:r>
            <a:r>
              <a:rPr lang="cs-CZ" dirty="0"/>
              <a:t>- Fakulta elektrotechniky a komunikačních technologií</a:t>
            </a:r>
          </a:p>
          <a:p>
            <a:pPr lvl="2"/>
            <a:r>
              <a:rPr lang="cs-CZ" dirty="0"/>
              <a:t>Hlavní řešitel + vedoucí týmu </a:t>
            </a:r>
            <a:r>
              <a:rPr lang="cs-CZ" dirty="0" err="1"/>
              <a:t>Optolab</a:t>
            </a:r>
            <a:r>
              <a:rPr lang="cs-CZ" dirty="0"/>
              <a:t>: doc. Ing. Petr Münster, Ph.D.</a:t>
            </a:r>
          </a:p>
          <a:p>
            <a:pPr lvl="2"/>
            <a:r>
              <a:rPr lang="cs-CZ" dirty="0"/>
              <a:t>Vedoucí týmu </a:t>
            </a:r>
            <a:r>
              <a:rPr lang="cs-CZ" dirty="0" err="1"/>
              <a:t>SPLab</a:t>
            </a:r>
            <a:r>
              <a:rPr lang="cs-CZ" dirty="0"/>
              <a:t> : doc. Mgr. Pavel </a:t>
            </a:r>
            <a:r>
              <a:rPr lang="cs-CZ" dirty="0" err="1"/>
              <a:t>Rajmic</a:t>
            </a:r>
            <a:r>
              <a:rPr lang="cs-CZ" dirty="0"/>
              <a:t>, Ph.D.</a:t>
            </a:r>
          </a:p>
          <a:p>
            <a:pPr lvl="2"/>
            <a:r>
              <a:rPr lang="cs-CZ" dirty="0"/>
              <a:t>Manažer, komunikace s poskytovatelem: Ing. Tomáš Horváth, </a:t>
            </a:r>
            <a:r>
              <a:rPr lang="cs-CZ" dirty="0" err="1"/>
              <a:t>Ph</a:t>
            </a:r>
            <a:r>
              <a:rPr lang="en-US" dirty="0"/>
              <a:t>.</a:t>
            </a:r>
            <a:r>
              <a:rPr lang="cs-CZ" dirty="0"/>
              <a:t>D.</a:t>
            </a:r>
          </a:p>
          <a:p>
            <a:pPr lvl="1"/>
            <a:r>
              <a:rPr lang="cs-CZ" b="1" dirty="0"/>
              <a:t>AV ČR – Ústav přístrojové techniky</a:t>
            </a:r>
          </a:p>
          <a:p>
            <a:pPr lvl="2"/>
            <a:r>
              <a:rPr lang="cs-CZ" dirty="0"/>
              <a:t>Další řešitel: Ing. Ondřej Číp, </a:t>
            </a:r>
            <a:r>
              <a:rPr lang="cs-CZ" dirty="0" err="1"/>
              <a:t>Ph</a:t>
            </a:r>
            <a:r>
              <a:rPr lang="en-US" dirty="0"/>
              <a:t>.</a:t>
            </a:r>
            <a:r>
              <a:rPr lang="cs-CZ" dirty="0"/>
              <a:t>D.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1743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8FCF8F20-8E4A-4501-A0C2-1F940B663263}"/>
              </a:ext>
            </a:extLst>
          </p:cNvPr>
          <p:cNvSpPr txBox="1">
            <a:spLocks/>
          </p:cNvSpPr>
          <p:nvPr/>
        </p:nvSpPr>
        <p:spPr>
          <a:xfrm>
            <a:off x="1135380" y="83185"/>
            <a:ext cx="10820400" cy="8312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cs-CZ" b="1" dirty="0"/>
              <a:t>Anotace projektu</a:t>
            </a: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FC735626-5D36-485D-B3ED-C4FE889803B4}"/>
              </a:ext>
            </a:extLst>
          </p:cNvPr>
          <p:cNvSpPr txBox="1">
            <a:spLocks/>
          </p:cNvSpPr>
          <p:nvPr/>
        </p:nvSpPr>
        <p:spPr>
          <a:xfrm>
            <a:off x="655320" y="1242060"/>
            <a:ext cx="10881360" cy="49349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ED1A39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1A39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1A39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1A39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ED1A39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533400" lvl="1" indent="0" algn="just">
              <a:buNone/>
            </a:pPr>
            <a:r>
              <a:rPr lang="cs-CZ" dirty="0"/>
              <a:t>„Projekt se zabývá komplexní analýzou bezpečnostních rizik optických vláknových sítí. Optická vlákna jsou nejpoužívanějším médiem pro přenos vysokorychlostních dat. Přestože se považují za bezpečná a imunní vůči odposlechu či elektromagnetickému rušení, při vhodném zapojení lze optické vlákno použít jako velmi citlivý senzor elektromagnetického pole, akustických vibrací, teploty i dalších fyzikálních veličin. Kromě distribuovaného snímání optickým vláknem projekt řeší i problematiku odposlechu datových signálů v optických sítích, stejně tak i bezpečnostní rizika s použitím speciálních ultracitlivých optických vláknových mikrofonů. Výsledky výzkumu jsou primárně určeny aplikačnímu garantovi, ale budou i prezentovány v odborných publikacích a šířeny mezi odbornou veřejnost formou workshopů.“</a:t>
            </a:r>
          </a:p>
          <a:p>
            <a:pPr marL="533400" lvl="1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5239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9455B94-E284-4DBE-8198-43D204EEC2F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6</a:t>
            </a:fld>
            <a:endParaRPr lang="en-US"/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837B3A0F-8D6A-4566-854A-CBE38B627B25}"/>
              </a:ext>
            </a:extLst>
          </p:cNvPr>
          <p:cNvSpPr txBox="1">
            <a:spLocks/>
          </p:cNvSpPr>
          <p:nvPr/>
        </p:nvSpPr>
        <p:spPr>
          <a:xfrm>
            <a:off x="1135380" y="83185"/>
            <a:ext cx="10820400" cy="8312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cs-CZ" b="1" dirty="0"/>
              <a:t>Seznam plánovaných výsledků projektu</a:t>
            </a: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70B414F5-E742-4F5D-A7C9-DD9B65914A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1891080"/>
              </p:ext>
            </p:extLst>
          </p:nvPr>
        </p:nvGraphicFramePr>
        <p:xfrm>
          <a:off x="826033" y="1241426"/>
          <a:ext cx="10539935" cy="4935535"/>
        </p:xfrm>
        <a:graphic>
          <a:graphicData uri="http://schemas.openxmlformats.org/drawingml/2006/table">
            <a:tbl>
              <a:tblPr/>
              <a:tblGrid>
                <a:gridCol w="937362">
                  <a:extLst>
                    <a:ext uri="{9D8B030D-6E8A-4147-A177-3AD203B41FA5}">
                      <a16:colId xmlns:a16="http://schemas.microsoft.com/office/drawing/2014/main" val="1100316522"/>
                    </a:ext>
                  </a:extLst>
                </a:gridCol>
                <a:gridCol w="1381801">
                  <a:extLst>
                    <a:ext uri="{9D8B030D-6E8A-4147-A177-3AD203B41FA5}">
                      <a16:colId xmlns:a16="http://schemas.microsoft.com/office/drawing/2014/main" val="362607974"/>
                    </a:ext>
                  </a:extLst>
                </a:gridCol>
                <a:gridCol w="4773004">
                  <a:extLst>
                    <a:ext uri="{9D8B030D-6E8A-4147-A177-3AD203B41FA5}">
                      <a16:colId xmlns:a16="http://schemas.microsoft.com/office/drawing/2014/main" val="846443421"/>
                    </a:ext>
                  </a:extLst>
                </a:gridCol>
                <a:gridCol w="517165">
                  <a:extLst>
                    <a:ext uri="{9D8B030D-6E8A-4147-A177-3AD203B41FA5}">
                      <a16:colId xmlns:a16="http://schemas.microsoft.com/office/drawing/2014/main" val="257083188"/>
                    </a:ext>
                  </a:extLst>
                </a:gridCol>
                <a:gridCol w="915814">
                  <a:extLst>
                    <a:ext uri="{9D8B030D-6E8A-4147-A177-3AD203B41FA5}">
                      <a16:colId xmlns:a16="http://schemas.microsoft.com/office/drawing/2014/main" val="1292992391"/>
                    </a:ext>
                  </a:extLst>
                </a:gridCol>
                <a:gridCol w="571037">
                  <a:extLst>
                    <a:ext uri="{9D8B030D-6E8A-4147-A177-3AD203B41FA5}">
                      <a16:colId xmlns:a16="http://schemas.microsoft.com/office/drawing/2014/main" val="2185090964"/>
                    </a:ext>
                  </a:extLst>
                </a:gridCol>
                <a:gridCol w="926587">
                  <a:extLst>
                    <a:ext uri="{9D8B030D-6E8A-4147-A177-3AD203B41FA5}">
                      <a16:colId xmlns:a16="http://schemas.microsoft.com/office/drawing/2014/main" val="2826631465"/>
                    </a:ext>
                  </a:extLst>
                </a:gridCol>
                <a:gridCol w="517165">
                  <a:extLst>
                    <a:ext uri="{9D8B030D-6E8A-4147-A177-3AD203B41FA5}">
                      <a16:colId xmlns:a16="http://schemas.microsoft.com/office/drawing/2014/main" val="984014315"/>
                    </a:ext>
                  </a:extLst>
                </a:gridCol>
              </a:tblGrid>
              <a:tr h="48546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Identifikační číslo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Druh výstupu/výsledku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Název výsledku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Zajišťuje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Plánovaný termín dosažení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Stav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Skutečný termín dosažení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Závazek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321363"/>
                  </a:ext>
                </a:extLst>
              </a:tr>
              <a:tr h="20227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VJ01010035-V11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D – Článek ve sborníku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Výsledky z oblasti testů srovnávacího měření vybraných metod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Optolab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31.12.2021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v realizaci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cs-CZ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26.10.2021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Ano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0830984"/>
                  </a:ext>
                </a:extLst>
              </a:tr>
              <a:tr h="20227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VJ01010035-V04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Jimp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– Článek impakt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Výsledky z prvotních testů srovnávacího měření vybraných metod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Optolab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31.12.2022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 realizaci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8028302"/>
                  </a:ext>
                </a:extLst>
              </a:tr>
              <a:tr h="20227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VJ01010035-V12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 – Článek ve sborníku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Výsledky z oblasti úniku informací z telekomunikačních sítí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Optolab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31.12.2022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 realizaci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8548721"/>
                  </a:ext>
                </a:extLst>
              </a:tr>
              <a:tr h="20227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VJ01010035-V13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 – Článek ve sborníku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Výsledky z oblasti prvotních testů srovnávacího měření citlivosti vybraných metod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UPT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31.12.2022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 realizaci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2753728"/>
                  </a:ext>
                </a:extLst>
              </a:tr>
              <a:tr h="20227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VJ01010035-V05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Jimp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– Článek impakt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Výsledky z prvotních testů měření úniků informací na pasivních a aktivních prvcích v telko sítích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Optolab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31.12.2023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 realizaci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0816134"/>
                  </a:ext>
                </a:extLst>
              </a:tr>
              <a:tr h="20227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VJ01010035-V06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Jimp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– Článek impakt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Výsledky z prvotních testů na pilotním heterodynním spoji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UPT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31.12.2023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 realizaci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1291631"/>
                  </a:ext>
                </a:extLst>
              </a:tr>
              <a:tr h="20227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VJ01010035-V14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 – Článek ve sborníku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Výsledky z oblasti úniku informací v telekomunikačních sítích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Optolab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31.12.2023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 realizaci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1384577"/>
                  </a:ext>
                </a:extLst>
              </a:tr>
              <a:tr h="20227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VJ01010035-V15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 – Článek ve sborníku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Výsledky z oblasti citlivosti vybraných metod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UPT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31.12.2023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 realizaci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3665058"/>
                  </a:ext>
                </a:extLst>
              </a:tr>
              <a:tr h="20227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VJ01010035-V01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Gfunk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– Funkční vzorek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Detektor akustických vibrací s vysokou citlivostí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Optolab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31.12.2024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 realizaci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304155"/>
                  </a:ext>
                </a:extLst>
              </a:tr>
              <a:tr h="20227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VJ01010035-V07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Jimp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– Článek impakt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Výsledky z měření úniku informací v telekomunikačních sítích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Optolab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31.12.2024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 realizaci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7711171"/>
                  </a:ext>
                </a:extLst>
              </a:tr>
              <a:tr h="20227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VJ01010035-V08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Jimp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– Článek impakt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Získané možnosti zlepšení citlivosti akustických senzorů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UPT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31.12.2024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 realizaci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5901535"/>
                  </a:ext>
                </a:extLst>
              </a:tr>
              <a:tr h="20227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VJ01010035-V16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 – Článek ve sborníku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Výsledky z oblasti detekce akustických signálů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Optolab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31.12.2024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 realizaci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1746132"/>
                  </a:ext>
                </a:extLst>
              </a:tr>
              <a:tr h="20227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VJ01010035-V17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 – Článek ve sborníku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výsledky z oblasti výsledků měření a klasifikace signálů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SPLab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31.12.2024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 realizaci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9731791"/>
                  </a:ext>
                </a:extLst>
              </a:tr>
              <a:tr h="20227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VJ01010035-V18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 – Článek ve sborníku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Výsledky z oblasti citlivosti akustických senzorů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UPT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31.12.2024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 realizaci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6848240"/>
                  </a:ext>
                </a:extLst>
              </a:tr>
              <a:tr h="20227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VJ01010035-V02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Gfunk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– Funkční vzorek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Fázově koherentní optický spoj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UPT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31.12.2025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 realizaci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8303834"/>
                  </a:ext>
                </a:extLst>
              </a:tr>
              <a:tr h="20227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VJ01010035-V03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 – Software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Vyhodnocovací SW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SPLab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31.12.2025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 realizaci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1775717"/>
                  </a:ext>
                </a:extLst>
              </a:tr>
              <a:tr h="20227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VJ01010035-V09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Jimp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– Článek impakt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Výsledky související s funkčním vzorkem "Detektor akustických vibrací s vysokou citlivostí"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Optolab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31.12.2025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 realizaci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0076740"/>
                  </a:ext>
                </a:extLst>
              </a:tr>
              <a:tr h="20227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VJ01010035-V10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Jimp</a:t>
                      </a:r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– Článek impakt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Výsledky z měření přeslechů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UPT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31.12.2025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 realizaci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1615479"/>
                  </a:ext>
                </a:extLst>
              </a:tr>
              <a:tr h="20227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VJ01010035-V19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 – Článek ve sborníku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Výsledky z oblasti detektorů s vysokou citlivostí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Optolab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31.12.2025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 realizaci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0112724"/>
                  </a:ext>
                </a:extLst>
              </a:tr>
              <a:tr h="20227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VJ01010035-V20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 – Článek ve sborníku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Výsledky algoritmů v senzorických systémech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SPLab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31.12.2025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 realizaci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8375605"/>
                  </a:ext>
                </a:extLst>
              </a:tr>
              <a:tr h="20227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VJ01010035-V21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 – Článek ve sborníku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Výsledky z oblasti přeslechu signálů v optickém vlákně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UPT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31.12.2025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 realizaci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4376579"/>
                  </a:ext>
                </a:extLst>
              </a:tr>
              <a:tr h="20227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VJ01010035-V22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 – Výzkumná zpráva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Výzkumná zpráva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Optolab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31.12.2025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 realizaci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</a:t>
                      </a:r>
                    </a:p>
                  </a:txBody>
                  <a:tcPr marL="8091" marR="8091" marT="8091" marB="38837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1338156"/>
                  </a:ext>
                </a:extLst>
              </a:tr>
            </a:tbl>
          </a:graphicData>
        </a:graphic>
      </p:graphicFrame>
      <p:sp>
        <p:nvSpPr>
          <p:cNvPr id="3" name="Obdélník: se zakulacenými rohy 2">
            <a:extLst>
              <a:ext uri="{FF2B5EF4-FFF2-40B4-BE49-F238E27FC236}">
                <a16:creationId xmlns:a16="http://schemas.microsoft.com/office/drawing/2014/main" id="{D489F532-9E67-4D4A-86AD-37804EBB6BF1}"/>
              </a:ext>
            </a:extLst>
          </p:cNvPr>
          <p:cNvSpPr/>
          <p:nvPr/>
        </p:nvSpPr>
        <p:spPr>
          <a:xfrm>
            <a:off x="3763108" y="2004646"/>
            <a:ext cx="3458307" cy="104335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/>
              <a:t>+ každý rok Workshop</a:t>
            </a:r>
          </a:p>
        </p:txBody>
      </p:sp>
    </p:spTree>
    <p:extLst>
      <p:ext uri="{BB962C8B-B14F-4D97-AF65-F5344CB8AC3E}">
        <p14:creationId xmlns:p14="http://schemas.microsoft.com/office/powerpoint/2010/main" val="126457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9455B94-E284-4DBE-8198-43D204EEC2F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7</a:t>
            </a:fld>
            <a:endParaRPr lang="en-US"/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837B3A0F-8D6A-4566-854A-CBE38B627B25}"/>
              </a:ext>
            </a:extLst>
          </p:cNvPr>
          <p:cNvSpPr txBox="1">
            <a:spLocks/>
          </p:cNvSpPr>
          <p:nvPr/>
        </p:nvSpPr>
        <p:spPr>
          <a:xfrm>
            <a:off x="1135380" y="83185"/>
            <a:ext cx="10820400" cy="8312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cs-CZ" b="1" dirty="0"/>
              <a:t>Harmonogram projektu 2021</a:t>
            </a:r>
          </a:p>
        </p:txBody>
      </p:sp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42746F87-4FD1-4AAD-8DB3-F326DD623F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9064713"/>
              </p:ext>
            </p:extLst>
          </p:nvPr>
        </p:nvGraphicFramePr>
        <p:xfrm>
          <a:off x="480646" y="1066801"/>
          <a:ext cx="11475134" cy="5216768"/>
        </p:xfrm>
        <a:graphic>
          <a:graphicData uri="http://schemas.openxmlformats.org/drawingml/2006/table">
            <a:tbl>
              <a:tblPr>
                <a:tableStyleId>{132E5B40-6633-46F0-B2DB-E0760267687B}</a:tableStyleId>
              </a:tblPr>
              <a:tblGrid>
                <a:gridCol w="960587">
                  <a:extLst>
                    <a:ext uri="{9D8B030D-6E8A-4147-A177-3AD203B41FA5}">
                      <a16:colId xmlns:a16="http://schemas.microsoft.com/office/drawing/2014/main" val="3110485457"/>
                    </a:ext>
                  </a:extLst>
                </a:gridCol>
                <a:gridCol w="3357729">
                  <a:extLst>
                    <a:ext uri="{9D8B030D-6E8A-4147-A177-3AD203B41FA5}">
                      <a16:colId xmlns:a16="http://schemas.microsoft.com/office/drawing/2014/main" val="187054087"/>
                    </a:ext>
                  </a:extLst>
                </a:gridCol>
                <a:gridCol w="1099050">
                  <a:extLst>
                    <a:ext uri="{9D8B030D-6E8A-4147-A177-3AD203B41FA5}">
                      <a16:colId xmlns:a16="http://schemas.microsoft.com/office/drawing/2014/main" val="1720790332"/>
                    </a:ext>
                  </a:extLst>
                </a:gridCol>
                <a:gridCol w="752892">
                  <a:extLst>
                    <a:ext uri="{9D8B030D-6E8A-4147-A177-3AD203B41FA5}">
                      <a16:colId xmlns:a16="http://schemas.microsoft.com/office/drawing/2014/main" val="3841915081"/>
                    </a:ext>
                  </a:extLst>
                </a:gridCol>
                <a:gridCol w="752892">
                  <a:extLst>
                    <a:ext uri="{9D8B030D-6E8A-4147-A177-3AD203B41FA5}">
                      <a16:colId xmlns:a16="http://schemas.microsoft.com/office/drawing/2014/main" val="372764386"/>
                    </a:ext>
                  </a:extLst>
                </a:gridCol>
                <a:gridCol w="752892">
                  <a:extLst>
                    <a:ext uri="{9D8B030D-6E8A-4147-A177-3AD203B41FA5}">
                      <a16:colId xmlns:a16="http://schemas.microsoft.com/office/drawing/2014/main" val="1685207318"/>
                    </a:ext>
                  </a:extLst>
                </a:gridCol>
                <a:gridCol w="752892">
                  <a:extLst>
                    <a:ext uri="{9D8B030D-6E8A-4147-A177-3AD203B41FA5}">
                      <a16:colId xmlns:a16="http://schemas.microsoft.com/office/drawing/2014/main" val="3300430052"/>
                    </a:ext>
                  </a:extLst>
                </a:gridCol>
                <a:gridCol w="253850">
                  <a:extLst>
                    <a:ext uri="{9D8B030D-6E8A-4147-A177-3AD203B41FA5}">
                      <a16:colId xmlns:a16="http://schemas.microsoft.com/office/drawing/2014/main" val="1941522392"/>
                    </a:ext>
                  </a:extLst>
                </a:gridCol>
                <a:gridCol w="253850">
                  <a:extLst>
                    <a:ext uri="{9D8B030D-6E8A-4147-A177-3AD203B41FA5}">
                      <a16:colId xmlns:a16="http://schemas.microsoft.com/office/drawing/2014/main" val="1267728094"/>
                    </a:ext>
                  </a:extLst>
                </a:gridCol>
                <a:gridCol w="253850">
                  <a:extLst>
                    <a:ext uri="{9D8B030D-6E8A-4147-A177-3AD203B41FA5}">
                      <a16:colId xmlns:a16="http://schemas.microsoft.com/office/drawing/2014/main" val="3541349129"/>
                    </a:ext>
                  </a:extLst>
                </a:gridCol>
                <a:gridCol w="253850">
                  <a:extLst>
                    <a:ext uri="{9D8B030D-6E8A-4147-A177-3AD203B41FA5}">
                      <a16:colId xmlns:a16="http://schemas.microsoft.com/office/drawing/2014/main" val="2137838203"/>
                    </a:ext>
                  </a:extLst>
                </a:gridCol>
                <a:gridCol w="253850">
                  <a:extLst>
                    <a:ext uri="{9D8B030D-6E8A-4147-A177-3AD203B41FA5}">
                      <a16:colId xmlns:a16="http://schemas.microsoft.com/office/drawing/2014/main" val="427406841"/>
                    </a:ext>
                  </a:extLst>
                </a:gridCol>
                <a:gridCol w="253850">
                  <a:extLst>
                    <a:ext uri="{9D8B030D-6E8A-4147-A177-3AD203B41FA5}">
                      <a16:colId xmlns:a16="http://schemas.microsoft.com/office/drawing/2014/main" val="298309093"/>
                    </a:ext>
                  </a:extLst>
                </a:gridCol>
                <a:gridCol w="253850">
                  <a:extLst>
                    <a:ext uri="{9D8B030D-6E8A-4147-A177-3AD203B41FA5}">
                      <a16:colId xmlns:a16="http://schemas.microsoft.com/office/drawing/2014/main" val="2013814040"/>
                    </a:ext>
                  </a:extLst>
                </a:gridCol>
                <a:gridCol w="253850">
                  <a:extLst>
                    <a:ext uri="{9D8B030D-6E8A-4147-A177-3AD203B41FA5}">
                      <a16:colId xmlns:a16="http://schemas.microsoft.com/office/drawing/2014/main" val="951181754"/>
                    </a:ext>
                  </a:extLst>
                </a:gridCol>
                <a:gridCol w="253850">
                  <a:extLst>
                    <a:ext uri="{9D8B030D-6E8A-4147-A177-3AD203B41FA5}">
                      <a16:colId xmlns:a16="http://schemas.microsoft.com/office/drawing/2014/main" val="186432982"/>
                    </a:ext>
                  </a:extLst>
                </a:gridCol>
                <a:gridCol w="253850">
                  <a:extLst>
                    <a:ext uri="{9D8B030D-6E8A-4147-A177-3AD203B41FA5}">
                      <a16:colId xmlns:a16="http://schemas.microsoft.com/office/drawing/2014/main" val="2133417170"/>
                    </a:ext>
                  </a:extLst>
                </a:gridCol>
                <a:gridCol w="253850">
                  <a:extLst>
                    <a:ext uri="{9D8B030D-6E8A-4147-A177-3AD203B41FA5}">
                      <a16:colId xmlns:a16="http://schemas.microsoft.com/office/drawing/2014/main" val="3352134278"/>
                    </a:ext>
                  </a:extLst>
                </a:gridCol>
                <a:gridCol w="253850">
                  <a:extLst>
                    <a:ext uri="{9D8B030D-6E8A-4147-A177-3AD203B41FA5}">
                      <a16:colId xmlns:a16="http://schemas.microsoft.com/office/drawing/2014/main" val="1098464670"/>
                    </a:ext>
                  </a:extLst>
                </a:gridCol>
              </a:tblGrid>
              <a:tr h="28413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cs-CZ" sz="1200" b="1" u="none" strike="noStrike" dirty="0">
                          <a:effectLst/>
                        </a:rPr>
                        <a:t>WP</a:t>
                      </a:r>
                      <a:endParaRPr lang="cs-CZ" sz="12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2045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cs-CZ" sz="1200" b="1" u="none" strike="noStrike" dirty="0">
                          <a:effectLst/>
                        </a:rPr>
                        <a:t>NÁZEV ETAPY</a:t>
                      </a:r>
                      <a:endParaRPr lang="cs-CZ" sz="12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2045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cs-CZ" sz="1200" b="1" u="none" strike="noStrike" dirty="0">
                          <a:effectLst/>
                        </a:rPr>
                        <a:t>PRIMÁRNÍ</a:t>
                      </a:r>
                      <a:endParaRPr lang="cs-CZ" sz="12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ctr"/>
                      <a:r>
                        <a:rPr lang="cs-CZ" sz="1200" b="1" u="none" strike="noStrike" dirty="0">
                          <a:effectLst/>
                        </a:rPr>
                        <a:t>ODPOVĚDNOST</a:t>
                      </a:r>
                      <a:endParaRPr lang="cs-CZ" sz="12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2045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cs-CZ" sz="1200" b="1" u="none" strike="noStrike" dirty="0">
                          <a:effectLst/>
                        </a:rPr>
                        <a:t>ZAČÁTEK</a:t>
                      </a:r>
                      <a:endParaRPr lang="cs-CZ" sz="12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ctr"/>
                      <a:r>
                        <a:rPr lang="cs-CZ" sz="1200" b="1" u="none" strike="noStrike" dirty="0">
                          <a:effectLst/>
                        </a:rPr>
                        <a:t>ETAPY</a:t>
                      </a:r>
                      <a:endParaRPr lang="cs-CZ" sz="12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2045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cs-CZ" sz="1200" b="1" u="none" strike="noStrike" dirty="0">
                          <a:effectLst/>
                        </a:rPr>
                        <a:t>KONEC </a:t>
                      </a:r>
                      <a:endParaRPr lang="cs-CZ" sz="12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ctr"/>
                      <a:r>
                        <a:rPr lang="cs-CZ" sz="1200" b="1" u="none" strike="noStrike" dirty="0">
                          <a:effectLst/>
                        </a:rPr>
                        <a:t>ETAPY</a:t>
                      </a:r>
                      <a:endParaRPr lang="cs-CZ" sz="12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2045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cs-CZ" sz="1200" b="1" u="none" strike="noStrike" dirty="0">
                          <a:effectLst/>
                        </a:rPr>
                        <a:t>DÉLKA </a:t>
                      </a:r>
                      <a:endParaRPr lang="cs-CZ" sz="12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ctr"/>
                      <a:r>
                        <a:rPr lang="cs-CZ" sz="1200" b="1" u="none" strike="noStrike" dirty="0">
                          <a:effectLst/>
                        </a:rPr>
                        <a:t>(MĚSÍCE)</a:t>
                      </a:r>
                      <a:endParaRPr lang="cs-CZ" sz="12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2045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cs-CZ" sz="1200" b="1" u="none" strike="noStrike" dirty="0">
                          <a:effectLst/>
                        </a:rPr>
                        <a:t>% ÚKOLU</a:t>
                      </a:r>
                      <a:endParaRPr lang="cs-CZ" sz="12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t"/>
                      <a:r>
                        <a:rPr lang="cs-CZ" sz="1200" b="1" u="none" strike="noStrike" dirty="0">
                          <a:effectLst/>
                        </a:rPr>
                        <a:t>SPLNĚNO</a:t>
                      </a:r>
                      <a:endParaRPr lang="cs-CZ" sz="12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2045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cs-CZ" sz="1050" b="1" u="none" strike="noStrike" dirty="0">
                          <a:effectLst/>
                        </a:rPr>
                        <a:t>2021</a:t>
                      </a:r>
                      <a:endParaRPr lang="cs-CZ" sz="105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3331355"/>
                  </a:ext>
                </a:extLst>
              </a:tr>
              <a:tr h="284139">
                <a:tc vMerge="1">
                  <a:txBody>
                    <a:bodyPr/>
                    <a:lstStyle/>
                    <a:p>
                      <a:pPr algn="l" fontAlgn="ctr"/>
                      <a:endParaRPr lang="cs-CZ" sz="7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2045" marR="6894" marT="6894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cs-CZ" sz="7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2045" marR="6894" marT="6894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cs-CZ" sz="7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2045" marR="6894" marT="6894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cs-CZ" sz="7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2045" marR="6894" marT="6894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cs-CZ" sz="7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2045" marR="6894" marT="6894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cs-CZ" sz="7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2045" marR="6894" marT="6894" marB="0" anchor="ctr"/>
                </a:tc>
                <a:tc vMerge="1">
                  <a:txBody>
                    <a:bodyPr/>
                    <a:lstStyle/>
                    <a:p>
                      <a:pPr algn="l" fontAlgn="t"/>
                      <a:endParaRPr lang="cs-CZ" sz="7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2045" marR="6894" marT="689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u="none" strike="noStrike" dirty="0">
                          <a:effectLst/>
                        </a:rPr>
                        <a:t>1</a:t>
                      </a:r>
                      <a:endParaRPr lang="cs-CZ" sz="7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u="none" strike="noStrike" dirty="0">
                          <a:effectLst/>
                        </a:rPr>
                        <a:t>2</a:t>
                      </a:r>
                      <a:endParaRPr lang="cs-CZ" sz="7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u="none" strike="noStrike" dirty="0">
                          <a:effectLst/>
                        </a:rPr>
                        <a:t>3</a:t>
                      </a:r>
                      <a:endParaRPr lang="cs-CZ" sz="7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u="none" strike="noStrike" dirty="0">
                          <a:effectLst/>
                        </a:rPr>
                        <a:t>4</a:t>
                      </a:r>
                      <a:endParaRPr lang="cs-CZ" sz="7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u="none" strike="noStrike" dirty="0">
                          <a:effectLst/>
                        </a:rPr>
                        <a:t>5</a:t>
                      </a:r>
                      <a:endParaRPr lang="cs-CZ" sz="7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u="none" strike="noStrike" dirty="0">
                          <a:effectLst/>
                        </a:rPr>
                        <a:t>6</a:t>
                      </a:r>
                      <a:endParaRPr lang="cs-CZ" sz="7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u="none" strike="noStrike" dirty="0">
                          <a:effectLst/>
                        </a:rPr>
                        <a:t>7</a:t>
                      </a:r>
                      <a:endParaRPr lang="cs-CZ" sz="7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u="none" strike="noStrike" dirty="0">
                          <a:effectLst/>
                        </a:rPr>
                        <a:t>8</a:t>
                      </a:r>
                      <a:endParaRPr lang="cs-CZ" sz="7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u="none" strike="noStrike" dirty="0">
                          <a:effectLst/>
                        </a:rPr>
                        <a:t>9</a:t>
                      </a:r>
                      <a:endParaRPr lang="cs-CZ" sz="7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u="none" strike="noStrike" dirty="0">
                          <a:effectLst/>
                        </a:rPr>
                        <a:t>10</a:t>
                      </a:r>
                      <a:endParaRPr lang="cs-CZ" sz="7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u="none" strike="noStrike" dirty="0">
                          <a:effectLst/>
                        </a:rPr>
                        <a:t>11</a:t>
                      </a:r>
                      <a:endParaRPr lang="cs-CZ" sz="7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u="none" strike="noStrike" dirty="0">
                          <a:effectLst/>
                        </a:rPr>
                        <a:t>12</a:t>
                      </a:r>
                      <a:endParaRPr lang="cs-CZ" sz="7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7093310"/>
                  </a:ext>
                </a:extLst>
              </a:tr>
              <a:tr h="8015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</a:rPr>
                        <a:t>WP1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2045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</a:rPr>
                        <a:t>Návrh základních metod měření pro detekci a snímání akustických signálů v okolí optické vlákna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2045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</a:rPr>
                        <a:t>VUT - OPTOLAB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2045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01/2021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06/2021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6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100 %</a:t>
                      </a:r>
                      <a:endParaRPr lang="cs-CZ" sz="1200" b="1" i="0" u="none" strike="noStrike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89057192"/>
                  </a:ext>
                </a:extLst>
              </a:tr>
              <a:tr h="8015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WP1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2045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</a:rPr>
                        <a:t>Základní srovnávací měření citlivosti systému využívajícího </a:t>
                      </a:r>
                      <a:r>
                        <a:rPr lang="cs-CZ" sz="1200" u="none" strike="noStrike" dirty="0" err="1">
                          <a:effectLst/>
                        </a:rPr>
                        <a:t>reflektometrii</a:t>
                      </a:r>
                      <a:r>
                        <a:rPr lang="cs-CZ" sz="1200" u="none" strike="noStrike" dirty="0">
                          <a:effectLst/>
                        </a:rPr>
                        <a:t> (distribuovaný akustický senzor) a systému na principu interferometrie (např. Machův-</a:t>
                      </a:r>
                      <a:r>
                        <a:rPr lang="cs-CZ" sz="1200" u="none" strike="noStrike" dirty="0" err="1">
                          <a:effectLst/>
                        </a:rPr>
                        <a:t>Zehnderův</a:t>
                      </a:r>
                      <a:r>
                        <a:rPr lang="cs-CZ" sz="1200" u="none" strike="noStrike" dirty="0">
                          <a:effectLst/>
                        </a:rPr>
                        <a:t> interferometr) 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2045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</a:rPr>
                        <a:t>VUT - OPTOLAB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2045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07/2021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12/2021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6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73%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626473"/>
                  </a:ext>
                </a:extLst>
              </a:tr>
              <a:tr h="66940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WP2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2045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</a:rPr>
                        <a:t>Návrh metodiky objektivního srovnávacího měření distribuovaných systémů umožňující detekci akustických signálů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2045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</a:rPr>
                        <a:t>VUT - SPLAB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2045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01/2021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05/2021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5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100 %</a:t>
                      </a:r>
                      <a:endParaRPr lang="cs-CZ" sz="1200" b="1" i="0" u="none" strike="noStrike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54572870"/>
                  </a:ext>
                </a:extLst>
              </a:tr>
              <a:tr h="93375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WP2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2045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</a:rPr>
                        <a:t>Příprava a realizace pracoviště pro srovnávací měření, vyhodnocení výsledků prvotních srovnávacích měření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2045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VUT - SPLAB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2045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06/2021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12/2021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7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78%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5604737"/>
                  </a:ext>
                </a:extLst>
              </a:tr>
              <a:tr h="8015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WP1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2045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</a:rPr>
                        <a:t>Rozbor metod využití optických vláken k detekci a snímání úrovní </a:t>
                      </a:r>
                      <a:r>
                        <a:rPr lang="cs-CZ" sz="1200" u="none" strike="noStrike" dirty="0" err="1">
                          <a:effectLst/>
                        </a:rPr>
                        <a:t>emg</a:t>
                      </a:r>
                      <a:r>
                        <a:rPr lang="cs-CZ" sz="1200" u="none" strike="noStrike" dirty="0">
                          <a:effectLst/>
                        </a:rPr>
                        <a:t>. pole a akustických vln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2045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AV ČR - ÚPT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2045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01/2021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06/2021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6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solidFill>
                            <a:srgbClr val="00B050"/>
                          </a:solidFill>
                          <a:effectLst/>
                        </a:rPr>
                        <a:t>100 %</a:t>
                      </a:r>
                      <a:endParaRPr lang="cs-CZ" sz="1200" b="1" i="0" u="none" strike="noStrike" dirty="0">
                        <a:solidFill>
                          <a:srgbClr val="00B05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64945672"/>
                  </a:ext>
                </a:extLst>
              </a:tr>
              <a:tr h="64059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WP3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2045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Sestavení pilotního optovláknového spoje pro techniky detekce emg. a akustických vln, testování parametrů a realizace interface do měřicího systému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2045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AV ČR - ÚPT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2045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07/2021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12/2021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6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73%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0321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77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9455B94-E284-4DBE-8198-43D204EEC2F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8</a:t>
            </a:fld>
            <a:endParaRPr lang="en-US"/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837B3A0F-8D6A-4566-854A-CBE38B627B25}"/>
              </a:ext>
            </a:extLst>
          </p:cNvPr>
          <p:cNvSpPr txBox="1">
            <a:spLocks/>
          </p:cNvSpPr>
          <p:nvPr/>
        </p:nvSpPr>
        <p:spPr>
          <a:xfrm>
            <a:off x="1135380" y="83185"/>
            <a:ext cx="10820400" cy="8312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cs-CZ" b="1" dirty="0"/>
              <a:t>Harmonogram projektu 2022</a:t>
            </a:r>
          </a:p>
        </p:txBody>
      </p:sp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42746F87-4FD1-4AAD-8DB3-F326DD623F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2269854"/>
              </p:ext>
            </p:extLst>
          </p:nvPr>
        </p:nvGraphicFramePr>
        <p:xfrm>
          <a:off x="1025216" y="1125714"/>
          <a:ext cx="10141568" cy="5135172"/>
        </p:xfrm>
        <a:graphic>
          <a:graphicData uri="http://schemas.openxmlformats.org/drawingml/2006/table">
            <a:tbl>
              <a:tblPr>
                <a:tableStyleId>{132E5B40-6633-46F0-B2DB-E0760267687B}</a:tableStyleId>
              </a:tblPr>
              <a:tblGrid>
                <a:gridCol w="848954">
                  <a:extLst>
                    <a:ext uri="{9D8B030D-6E8A-4147-A177-3AD203B41FA5}">
                      <a16:colId xmlns:a16="http://schemas.microsoft.com/office/drawing/2014/main" val="3110485457"/>
                    </a:ext>
                  </a:extLst>
                </a:gridCol>
                <a:gridCol w="2967516">
                  <a:extLst>
                    <a:ext uri="{9D8B030D-6E8A-4147-A177-3AD203B41FA5}">
                      <a16:colId xmlns:a16="http://schemas.microsoft.com/office/drawing/2014/main" val="187054087"/>
                    </a:ext>
                  </a:extLst>
                </a:gridCol>
                <a:gridCol w="971326">
                  <a:extLst>
                    <a:ext uri="{9D8B030D-6E8A-4147-A177-3AD203B41FA5}">
                      <a16:colId xmlns:a16="http://schemas.microsoft.com/office/drawing/2014/main" val="1720790332"/>
                    </a:ext>
                  </a:extLst>
                </a:gridCol>
                <a:gridCol w="665396">
                  <a:extLst>
                    <a:ext uri="{9D8B030D-6E8A-4147-A177-3AD203B41FA5}">
                      <a16:colId xmlns:a16="http://schemas.microsoft.com/office/drawing/2014/main" val="3841915081"/>
                    </a:ext>
                  </a:extLst>
                </a:gridCol>
                <a:gridCol w="665396">
                  <a:extLst>
                    <a:ext uri="{9D8B030D-6E8A-4147-A177-3AD203B41FA5}">
                      <a16:colId xmlns:a16="http://schemas.microsoft.com/office/drawing/2014/main" val="372764386"/>
                    </a:ext>
                  </a:extLst>
                </a:gridCol>
                <a:gridCol w="665396">
                  <a:extLst>
                    <a:ext uri="{9D8B030D-6E8A-4147-A177-3AD203B41FA5}">
                      <a16:colId xmlns:a16="http://schemas.microsoft.com/office/drawing/2014/main" val="1685207318"/>
                    </a:ext>
                  </a:extLst>
                </a:gridCol>
                <a:gridCol w="665396">
                  <a:extLst>
                    <a:ext uri="{9D8B030D-6E8A-4147-A177-3AD203B41FA5}">
                      <a16:colId xmlns:a16="http://schemas.microsoft.com/office/drawing/2014/main" val="3300430052"/>
                    </a:ext>
                  </a:extLst>
                </a:gridCol>
                <a:gridCol w="224349">
                  <a:extLst>
                    <a:ext uri="{9D8B030D-6E8A-4147-A177-3AD203B41FA5}">
                      <a16:colId xmlns:a16="http://schemas.microsoft.com/office/drawing/2014/main" val="1941522392"/>
                    </a:ext>
                  </a:extLst>
                </a:gridCol>
                <a:gridCol w="224349">
                  <a:extLst>
                    <a:ext uri="{9D8B030D-6E8A-4147-A177-3AD203B41FA5}">
                      <a16:colId xmlns:a16="http://schemas.microsoft.com/office/drawing/2014/main" val="1267728094"/>
                    </a:ext>
                  </a:extLst>
                </a:gridCol>
                <a:gridCol w="224349">
                  <a:extLst>
                    <a:ext uri="{9D8B030D-6E8A-4147-A177-3AD203B41FA5}">
                      <a16:colId xmlns:a16="http://schemas.microsoft.com/office/drawing/2014/main" val="3541349129"/>
                    </a:ext>
                  </a:extLst>
                </a:gridCol>
                <a:gridCol w="224349">
                  <a:extLst>
                    <a:ext uri="{9D8B030D-6E8A-4147-A177-3AD203B41FA5}">
                      <a16:colId xmlns:a16="http://schemas.microsoft.com/office/drawing/2014/main" val="2137838203"/>
                    </a:ext>
                  </a:extLst>
                </a:gridCol>
                <a:gridCol w="224349">
                  <a:extLst>
                    <a:ext uri="{9D8B030D-6E8A-4147-A177-3AD203B41FA5}">
                      <a16:colId xmlns:a16="http://schemas.microsoft.com/office/drawing/2014/main" val="427406841"/>
                    </a:ext>
                  </a:extLst>
                </a:gridCol>
                <a:gridCol w="224349">
                  <a:extLst>
                    <a:ext uri="{9D8B030D-6E8A-4147-A177-3AD203B41FA5}">
                      <a16:colId xmlns:a16="http://schemas.microsoft.com/office/drawing/2014/main" val="298309093"/>
                    </a:ext>
                  </a:extLst>
                </a:gridCol>
                <a:gridCol w="224349">
                  <a:extLst>
                    <a:ext uri="{9D8B030D-6E8A-4147-A177-3AD203B41FA5}">
                      <a16:colId xmlns:a16="http://schemas.microsoft.com/office/drawing/2014/main" val="2013814040"/>
                    </a:ext>
                  </a:extLst>
                </a:gridCol>
                <a:gridCol w="224349">
                  <a:extLst>
                    <a:ext uri="{9D8B030D-6E8A-4147-A177-3AD203B41FA5}">
                      <a16:colId xmlns:a16="http://schemas.microsoft.com/office/drawing/2014/main" val="951181754"/>
                    </a:ext>
                  </a:extLst>
                </a:gridCol>
                <a:gridCol w="224349">
                  <a:extLst>
                    <a:ext uri="{9D8B030D-6E8A-4147-A177-3AD203B41FA5}">
                      <a16:colId xmlns:a16="http://schemas.microsoft.com/office/drawing/2014/main" val="186432982"/>
                    </a:ext>
                  </a:extLst>
                </a:gridCol>
                <a:gridCol w="224349">
                  <a:extLst>
                    <a:ext uri="{9D8B030D-6E8A-4147-A177-3AD203B41FA5}">
                      <a16:colId xmlns:a16="http://schemas.microsoft.com/office/drawing/2014/main" val="2133417170"/>
                    </a:ext>
                  </a:extLst>
                </a:gridCol>
                <a:gridCol w="224349">
                  <a:extLst>
                    <a:ext uri="{9D8B030D-6E8A-4147-A177-3AD203B41FA5}">
                      <a16:colId xmlns:a16="http://schemas.microsoft.com/office/drawing/2014/main" val="3352134278"/>
                    </a:ext>
                  </a:extLst>
                </a:gridCol>
                <a:gridCol w="224349">
                  <a:extLst>
                    <a:ext uri="{9D8B030D-6E8A-4147-A177-3AD203B41FA5}">
                      <a16:colId xmlns:a16="http://schemas.microsoft.com/office/drawing/2014/main" val="1098464670"/>
                    </a:ext>
                  </a:extLst>
                </a:gridCol>
              </a:tblGrid>
              <a:tr h="22933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cs-CZ" sz="900" b="1" u="none" strike="noStrike" dirty="0">
                          <a:effectLst/>
                        </a:rPr>
                        <a:t>WP</a:t>
                      </a:r>
                      <a:endParaRPr lang="cs-CZ" sz="9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2045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cs-CZ" sz="900" b="1" u="none" strike="noStrike" dirty="0">
                          <a:effectLst/>
                        </a:rPr>
                        <a:t>NÁZEV ETAPY</a:t>
                      </a:r>
                      <a:endParaRPr lang="cs-CZ" sz="9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2045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cs-CZ" sz="900" b="1" u="none" strike="noStrike" dirty="0">
                          <a:effectLst/>
                        </a:rPr>
                        <a:t>PRIMÁRNÍ</a:t>
                      </a:r>
                      <a:endParaRPr lang="cs-CZ" sz="9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ctr"/>
                      <a:r>
                        <a:rPr lang="cs-CZ" sz="900" b="1" u="none" strike="noStrike" dirty="0">
                          <a:effectLst/>
                        </a:rPr>
                        <a:t>ODPOVĚDNOST</a:t>
                      </a:r>
                      <a:endParaRPr lang="cs-CZ" sz="9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2045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cs-CZ" sz="900" b="1" u="none" strike="noStrike" dirty="0">
                          <a:effectLst/>
                        </a:rPr>
                        <a:t>ZAČÁTEK</a:t>
                      </a:r>
                      <a:endParaRPr lang="cs-CZ" sz="9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ctr"/>
                      <a:r>
                        <a:rPr lang="cs-CZ" sz="900" b="1" u="none" strike="noStrike" dirty="0">
                          <a:effectLst/>
                        </a:rPr>
                        <a:t>ETAPY</a:t>
                      </a:r>
                      <a:endParaRPr lang="cs-CZ" sz="9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2045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cs-CZ" sz="900" b="1" u="none" strike="noStrike" dirty="0">
                          <a:effectLst/>
                        </a:rPr>
                        <a:t>KONEC </a:t>
                      </a:r>
                      <a:endParaRPr lang="cs-CZ" sz="9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ctr"/>
                      <a:r>
                        <a:rPr lang="cs-CZ" sz="900" b="1" u="none" strike="noStrike" dirty="0">
                          <a:effectLst/>
                        </a:rPr>
                        <a:t>ETAPY</a:t>
                      </a:r>
                      <a:endParaRPr lang="cs-CZ" sz="9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2045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cs-CZ" sz="900" b="1" u="none" strike="noStrike" dirty="0">
                          <a:effectLst/>
                        </a:rPr>
                        <a:t>DÉLKA </a:t>
                      </a:r>
                      <a:endParaRPr lang="cs-CZ" sz="9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ctr"/>
                      <a:r>
                        <a:rPr lang="cs-CZ" sz="900" b="1" u="none" strike="noStrike" dirty="0">
                          <a:effectLst/>
                        </a:rPr>
                        <a:t>(MĚSÍCE)</a:t>
                      </a:r>
                      <a:endParaRPr lang="cs-CZ" sz="9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2045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cs-CZ" sz="900" b="1" u="none" strike="noStrike" dirty="0">
                          <a:effectLst/>
                        </a:rPr>
                        <a:t>% ÚKOLU</a:t>
                      </a:r>
                      <a:endParaRPr lang="cs-CZ" sz="9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t"/>
                      <a:r>
                        <a:rPr lang="cs-CZ" sz="900" b="1" u="none" strike="noStrike" dirty="0">
                          <a:effectLst/>
                        </a:rPr>
                        <a:t>SPLNĚNO</a:t>
                      </a:r>
                      <a:endParaRPr lang="cs-CZ" sz="9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2045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cs-CZ" sz="1050" b="1" u="none" strike="noStrike" dirty="0">
                          <a:effectLst/>
                        </a:rPr>
                        <a:t>2022</a:t>
                      </a:r>
                      <a:endParaRPr lang="cs-CZ" sz="105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3331355"/>
                  </a:ext>
                </a:extLst>
              </a:tr>
              <a:tr h="229335">
                <a:tc vMerge="1">
                  <a:txBody>
                    <a:bodyPr/>
                    <a:lstStyle/>
                    <a:p>
                      <a:pPr algn="l" fontAlgn="ctr"/>
                      <a:endParaRPr lang="cs-CZ" sz="7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2045" marR="6894" marT="6894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cs-CZ" sz="7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2045" marR="6894" marT="6894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cs-CZ" sz="7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2045" marR="6894" marT="6894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cs-CZ" sz="7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2045" marR="6894" marT="6894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cs-CZ" sz="7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2045" marR="6894" marT="6894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cs-CZ" sz="7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2045" marR="6894" marT="6894" marB="0" anchor="ctr"/>
                </a:tc>
                <a:tc vMerge="1">
                  <a:txBody>
                    <a:bodyPr/>
                    <a:lstStyle/>
                    <a:p>
                      <a:pPr algn="l" fontAlgn="t"/>
                      <a:endParaRPr lang="cs-CZ" sz="7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2045" marR="6894" marT="689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u="none" strike="noStrike" dirty="0">
                          <a:effectLst/>
                        </a:rPr>
                        <a:t>1</a:t>
                      </a:r>
                      <a:endParaRPr lang="cs-CZ" sz="7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u="none" strike="noStrike" dirty="0">
                          <a:effectLst/>
                        </a:rPr>
                        <a:t>2</a:t>
                      </a:r>
                      <a:endParaRPr lang="cs-CZ" sz="7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u="none" strike="noStrike" dirty="0">
                          <a:effectLst/>
                        </a:rPr>
                        <a:t>3</a:t>
                      </a:r>
                      <a:endParaRPr lang="cs-CZ" sz="7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u="none" strike="noStrike" dirty="0">
                          <a:effectLst/>
                        </a:rPr>
                        <a:t>4</a:t>
                      </a:r>
                      <a:endParaRPr lang="cs-CZ" sz="7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u="none" strike="noStrike" dirty="0">
                          <a:effectLst/>
                        </a:rPr>
                        <a:t>5</a:t>
                      </a:r>
                      <a:endParaRPr lang="cs-CZ" sz="7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u="none" strike="noStrike" dirty="0">
                          <a:effectLst/>
                        </a:rPr>
                        <a:t>6</a:t>
                      </a:r>
                      <a:endParaRPr lang="cs-CZ" sz="7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u="none" strike="noStrike" dirty="0">
                          <a:effectLst/>
                        </a:rPr>
                        <a:t>7</a:t>
                      </a:r>
                      <a:endParaRPr lang="cs-CZ" sz="7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u="none" strike="noStrike" dirty="0">
                          <a:effectLst/>
                        </a:rPr>
                        <a:t>8</a:t>
                      </a:r>
                      <a:endParaRPr lang="cs-CZ" sz="7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u="none" strike="noStrike" dirty="0">
                          <a:effectLst/>
                        </a:rPr>
                        <a:t>9</a:t>
                      </a:r>
                      <a:endParaRPr lang="cs-CZ" sz="7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u="none" strike="noStrike" dirty="0">
                          <a:effectLst/>
                        </a:rPr>
                        <a:t>10</a:t>
                      </a:r>
                      <a:endParaRPr lang="cs-CZ" sz="7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u="none" strike="noStrike" dirty="0">
                          <a:effectLst/>
                        </a:rPr>
                        <a:t>11</a:t>
                      </a:r>
                      <a:endParaRPr lang="cs-CZ" sz="7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u="none" strike="noStrike" dirty="0">
                          <a:effectLst/>
                        </a:rPr>
                        <a:t>12</a:t>
                      </a:r>
                      <a:endParaRPr lang="cs-CZ" sz="7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7093310"/>
                  </a:ext>
                </a:extLst>
              </a:tr>
              <a:tr h="51566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WP4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Rizika úniku informací z optických kabelů pro současné rychlosti přenosu informací (laboratorní ověření vybraných metod – např. vložení děliče, únik na multiplexu/</a:t>
                      </a:r>
                      <a:r>
                        <a:rPr lang="cs-CZ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demultiplexu</a:t>
                      </a:r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)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VUT - OPTOLAB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01/2022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06/2022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89057192"/>
                  </a:ext>
                </a:extLst>
              </a:tr>
              <a:tr h="51566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WP4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Analýza a ověření možností úniku informací na aktivních prvcích telekomunikačních infrastruktur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VUT - OPTOLAB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07/2022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10/2022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R="0" algn="l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cs-CZ" sz="700" b="0" i="0" u="none" strike="noStrike" cap="none" dirty="0">
                        <a:solidFill>
                          <a:schemeClr val="dk1"/>
                        </a:solidFill>
                        <a:effectLst/>
                        <a:latin typeface="Calibri"/>
                        <a:cs typeface="Calibri"/>
                        <a:sym typeface="Arial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marR="0" algn="l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cs-CZ" sz="700" b="0" i="0" u="none" strike="noStrike" cap="none" dirty="0">
                        <a:solidFill>
                          <a:schemeClr val="dk1"/>
                        </a:solidFill>
                        <a:effectLst/>
                        <a:latin typeface="Calibri"/>
                        <a:cs typeface="Calibri"/>
                        <a:sym typeface="Arial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626473"/>
                  </a:ext>
                </a:extLst>
              </a:tr>
              <a:tr h="51566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WP4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Návrh měření testování odolnosti OV (datových a jiných signálů) proti účinkům EMG pole (případně výkonným elektromagnetickým pulsům HEMP)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VUT - OPTOLAB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11/2022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12/2022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572870"/>
                  </a:ext>
                </a:extLst>
              </a:tr>
              <a:tr h="31623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WP1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Vyhodnocení výsledků srovnávacích měření systémů umožňující detekci akustických signálů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VUT - SPLAB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01/2022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07/2022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5604737"/>
                  </a:ext>
                </a:extLst>
              </a:tr>
              <a:tr h="51566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WP2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Optimalizace měřicího pracoviště pro srovnávací měření, analýza odposlechu řeči vs. zvukových signálů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VUT - SPLAB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08/2022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12/2022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4945672"/>
                  </a:ext>
                </a:extLst>
              </a:tr>
              <a:tr h="51703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WP3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Analýza a srovnání citlivosti systému na principu polarizace, homodynní interferometrie a reflektometrie na pilotním optovláknovém spoji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AV ČR - ÚPT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01/2022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06/2022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032101"/>
                  </a:ext>
                </a:extLst>
              </a:tr>
              <a:tr h="59838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WP3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Sestavení pilotního fázově koherentního optovláknového spoje s detekcí emg. a  akustických vln pomocí heterodynního směšování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AV ČR - ÚPT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07/2022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12/2022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1515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6553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9455B94-E284-4DBE-8198-43D204EEC2F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9</a:t>
            </a:fld>
            <a:endParaRPr lang="en-US"/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837B3A0F-8D6A-4566-854A-CBE38B627B25}"/>
              </a:ext>
            </a:extLst>
          </p:cNvPr>
          <p:cNvSpPr txBox="1">
            <a:spLocks/>
          </p:cNvSpPr>
          <p:nvPr/>
        </p:nvSpPr>
        <p:spPr>
          <a:xfrm>
            <a:off x="1135380" y="83185"/>
            <a:ext cx="10820400" cy="8312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cs-CZ" b="1" dirty="0"/>
              <a:t>Harmonogram projektu 2023</a:t>
            </a:r>
          </a:p>
        </p:txBody>
      </p:sp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42746F87-4FD1-4AAD-8DB3-F326DD623F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052307"/>
              </p:ext>
            </p:extLst>
          </p:nvPr>
        </p:nvGraphicFramePr>
        <p:xfrm>
          <a:off x="539262" y="1172309"/>
          <a:ext cx="11306354" cy="5240215"/>
        </p:xfrm>
        <a:graphic>
          <a:graphicData uri="http://schemas.openxmlformats.org/drawingml/2006/table">
            <a:tbl>
              <a:tblPr>
                <a:tableStyleId>{132E5B40-6633-46F0-B2DB-E0760267687B}</a:tableStyleId>
              </a:tblPr>
              <a:tblGrid>
                <a:gridCol w="946458">
                  <a:extLst>
                    <a:ext uri="{9D8B030D-6E8A-4147-A177-3AD203B41FA5}">
                      <a16:colId xmlns:a16="http://schemas.microsoft.com/office/drawing/2014/main" val="3110485457"/>
                    </a:ext>
                  </a:extLst>
                </a:gridCol>
                <a:gridCol w="3308343">
                  <a:extLst>
                    <a:ext uri="{9D8B030D-6E8A-4147-A177-3AD203B41FA5}">
                      <a16:colId xmlns:a16="http://schemas.microsoft.com/office/drawing/2014/main" val="187054087"/>
                    </a:ext>
                  </a:extLst>
                </a:gridCol>
                <a:gridCol w="1082885">
                  <a:extLst>
                    <a:ext uri="{9D8B030D-6E8A-4147-A177-3AD203B41FA5}">
                      <a16:colId xmlns:a16="http://schemas.microsoft.com/office/drawing/2014/main" val="1720790332"/>
                    </a:ext>
                  </a:extLst>
                </a:gridCol>
                <a:gridCol w="741819">
                  <a:extLst>
                    <a:ext uri="{9D8B030D-6E8A-4147-A177-3AD203B41FA5}">
                      <a16:colId xmlns:a16="http://schemas.microsoft.com/office/drawing/2014/main" val="3841915081"/>
                    </a:ext>
                  </a:extLst>
                </a:gridCol>
                <a:gridCol w="741819">
                  <a:extLst>
                    <a:ext uri="{9D8B030D-6E8A-4147-A177-3AD203B41FA5}">
                      <a16:colId xmlns:a16="http://schemas.microsoft.com/office/drawing/2014/main" val="372764386"/>
                    </a:ext>
                  </a:extLst>
                </a:gridCol>
                <a:gridCol w="741819">
                  <a:extLst>
                    <a:ext uri="{9D8B030D-6E8A-4147-A177-3AD203B41FA5}">
                      <a16:colId xmlns:a16="http://schemas.microsoft.com/office/drawing/2014/main" val="1685207318"/>
                    </a:ext>
                  </a:extLst>
                </a:gridCol>
                <a:gridCol w="741819">
                  <a:extLst>
                    <a:ext uri="{9D8B030D-6E8A-4147-A177-3AD203B41FA5}">
                      <a16:colId xmlns:a16="http://schemas.microsoft.com/office/drawing/2014/main" val="3300430052"/>
                    </a:ext>
                  </a:extLst>
                </a:gridCol>
                <a:gridCol w="250116">
                  <a:extLst>
                    <a:ext uri="{9D8B030D-6E8A-4147-A177-3AD203B41FA5}">
                      <a16:colId xmlns:a16="http://schemas.microsoft.com/office/drawing/2014/main" val="1941522392"/>
                    </a:ext>
                  </a:extLst>
                </a:gridCol>
                <a:gridCol w="250116">
                  <a:extLst>
                    <a:ext uri="{9D8B030D-6E8A-4147-A177-3AD203B41FA5}">
                      <a16:colId xmlns:a16="http://schemas.microsoft.com/office/drawing/2014/main" val="1267728094"/>
                    </a:ext>
                  </a:extLst>
                </a:gridCol>
                <a:gridCol w="250116">
                  <a:extLst>
                    <a:ext uri="{9D8B030D-6E8A-4147-A177-3AD203B41FA5}">
                      <a16:colId xmlns:a16="http://schemas.microsoft.com/office/drawing/2014/main" val="3541349129"/>
                    </a:ext>
                  </a:extLst>
                </a:gridCol>
                <a:gridCol w="250116">
                  <a:extLst>
                    <a:ext uri="{9D8B030D-6E8A-4147-A177-3AD203B41FA5}">
                      <a16:colId xmlns:a16="http://schemas.microsoft.com/office/drawing/2014/main" val="2137838203"/>
                    </a:ext>
                  </a:extLst>
                </a:gridCol>
                <a:gridCol w="250116">
                  <a:extLst>
                    <a:ext uri="{9D8B030D-6E8A-4147-A177-3AD203B41FA5}">
                      <a16:colId xmlns:a16="http://schemas.microsoft.com/office/drawing/2014/main" val="427406841"/>
                    </a:ext>
                  </a:extLst>
                </a:gridCol>
                <a:gridCol w="250116">
                  <a:extLst>
                    <a:ext uri="{9D8B030D-6E8A-4147-A177-3AD203B41FA5}">
                      <a16:colId xmlns:a16="http://schemas.microsoft.com/office/drawing/2014/main" val="298309093"/>
                    </a:ext>
                  </a:extLst>
                </a:gridCol>
                <a:gridCol w="250116">
                  <a:extLst>
                    <a:ext uri="{9D8B030D-6E8A-4147-A177-3AD203B41FA5}">
                      <a16:colId xmlns:a16="http://schemas.microsoft.com/office/drawing/2014/main" val="2013814040"/>
                    </a:ext>
                  </a:extLst>
                </a:gridCol>
                <a:gridCol w="250116">
                  <a:extLst>
                    <a:ext uri="{9D8B030D-6E8A-4147-A177-3AD203B41FA5}">
                      <a16:colId xmlns:a16="http://schemas.microsoft.com/office/drawing/2014/main" val="951181754"/>
                    </a:ext>
                  </a:extLst>
                </a:gridCol>
                <a:gridCol w="250116">
                  <a:extLst>
                    <a:ext uri="{9D8B030D-6E8A-4147-A177-3AD203B41FA5}">
                      <a16:colId xmlns:a16="http://schemas.microsoft.com/office/drawing/2014/main" val="186432982"/>
                    </a:ext>
                  </a:extLst>
                </a:gridCol>
                <a:gridCol w="250116">
                  <a:extLst>
                    <a:ext uri="{9D8B030D-6E8A-4147-A177-3AD203B41FA5}">
                      <a16:colId xmlns:a16="http://schemas.microsoft.com/office/drawing/2014/main" val="2133417170"/>
                    </a:ext>
                  </a:extLst>
                </a:gridCol>
                <a:gridCol w="250116">
                  <a:extLst>
                    <a:ext uri="{9D8B030D-6E8A-4147-A177-3AD203B41FA5}">
                      <a16:colId xmlns:a16="http://schemas.microsoft.com/office/drawing/2014/main" val="3352134278"/>
                    </a:ext>
                  </a:extLst>
                </a:gridCol>
                <a:gridCol w="250116">
                  <a:extLst>
                    <a:ext uri="{9D8B030D-6E8A-4147-A177-3AD203B41FA5}">
                      <a16:colId xmlns:a16="http://schemas.microsoft.com/office/drawing/2014/main" val="1098464670"/>
                    </a:ext>
                  </a:extLst>
                </a:gridCol>
              </a:tblGrid>
              <a:tr h="24990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cs-CZ" sz="1050" b="1" u="none" strike="noStrike" dirty="0">
                          <a:effectLst/>
                        </a:rPr>
                        <a:t>WP</a:t>
                      </a:r>
                      <a:endParaRPr lang="cs-CZ" sz="105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2045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cs-CZ" sz="1050" b="1" u="none" strike="noStrike" dirty="0">
                          <a:effectLst/>
                        </a:rPr>
                        <a:t>NÁZEV ETAPY</a:t>
                      </a:r>
                      <a:endParaRPr lang="cs-CZ" sz="105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2045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cs-CZ" sz="1050" b="1" u="none" strike="noStrike" dirty="0">
                          <a:effectLst/>
                        </a:rPr>
                        <a:t>PRIMÁRNÍ</a:t>
                      </a:r>
                      <a:endParaRPr lang="cs-CZ" sz="105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ctr"/>
                      <a:r>
                        <a:rPr lang="cs-CZ" sz="1050" b="1" u="none" strike="noStrike" dirty="0">
                          <a:effectLst/>
                        </a:rPr>
                        <a:t>ODPOVĚDNOST</a:t>
                      </a:r>
                      <a:endParaRPr lang="cs-CZ" sz="105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2045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cs-CZ" sz="1050" b="1" u="none" strike="noStrike" dirty="0">
                          <a:effectLst/>
                        </a:rPr>
                        <a:t>ZAČÁTEK</a:t>
                      </a:r>
                      <a:endParaRPr lang="cs-CZ" sz="105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ctr"/>
                      <a:r>
                        <a:rPr lang="cs-CZ" sz="1050" b="1" u="none" strike="noStrike" dirty="0">
                          <a:effectLst/>
                        </a:rPr>
                        <a:t>ETAPY</a:t>
                      </a:r>
                      <a:endParaRPr lang="cs-CZ" sz="105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2045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cs-CZ" sz="1050" b="1" u="none" strike="noStrike" dirty="0">
                          <a:effectLst/>
                        </a:rPr>
                        <a:t>KONEC </a:t>
                      </a:r>
                      <a:endParaRPr lang="cs-CZ" sz="105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ctr"/>
                      <a:r>
                        <a:rPr lang="cs-CZ" sz="1050" b="1" u="none" strike="noStrike" dirty="0">
                          <a:effectLst/>
                        </a:rPr>
                        <a:t>ETAPY</a:t>
                      </a:r>
                      <a:endParaRPr lang="cs-CZ" sz="105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2045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cs-CZ" sz="1050" b="1" u="none" strike="noStrike" dirty="0">
                          <a:effectLst/>
                        </a:rPr>
                        <a:t>DÉLKA </a:t>
                      </a:r>
                      <a:endParaRPr lang="cs-CZ" sz="105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ctr"/>
                      <a:r>
                        <a:rPr lang="cs-CZ" sz="1050" b="1" u="none" strike="noStrike" dirty="0">
                          <a:effectLst/>
                        </a:rPr>
                        <a:t>(MĚSÍCE)</a:t>
                      </a:r>
                      <a:endParaRPr lang="cs-CZ" sz="105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2045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cs-CZ" sz="1050" b="1" u="none" strike="noStrike" dirty="0">
                          <a:effectLst/>
                        </a:rPr>
                        <a:t>% ÚKOLU</a:t>
                      </a:r>
                      <a:endParaRPr lang="cs-CZ" sz="105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t"/>
                      <a:r>
                        <a:rPr lang="cs-CZ" sz="1050" b="1" u="none" strike="noStrike" dirty="0">
                          <a:effectLst/>
                        </a:rPr>
                        <a:t>SPLNĚNO</a:t>
                      </a:r>
                      <a:endParaRPr lang="cs-CZ" sz="105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2045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cs-CZ" sz="1050" b="1" u="none" strike="noStrike" dirty="0">
                          <a:effectLst/>
                        </a:rPr>
                        <a:t>2023</a:t>
                      </a:r>
                      <a:endParaRPr lang="cs-CZ" sz="105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3331355"/>
                  </a:ext>
                </a:extLst>
              </a:tr>
              <a:tr h="249901">
                <a:tc vMerge="1">
                  <a:txBody>
                    <a:bodyPr/>
                    <a:lstStyle/>
                    <a:p>
                      <a:pPr algn="l" fontAlgn="ctr"/>
                      <a:endParaRPr lang="cs-CZ" sz="7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2045" marR="6894" marT="6894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cs-CZ" sz="7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2045" marR="6894" marT="6894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cs-CZ" sz="7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2045" marR="6894" marT="6894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cs-CZ" sz="7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2045" marR="6894" marT="6894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cs-CZ" sz="7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2045" marR="6894" marT="6894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cs-CZ" sz="7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2045" marR="6894" marT="6894" marB="0" anchor="ctr"/>
                </a:tc>
                <a:tc vMerge="1">
                  <a:txBody>
                    <a:bodyPr/>
                    <a:lstStyle/>
                    <a:p>
                      <a:pPr algn="l" fontAlgn="t"/>
                      <a:endParaRPr lang="cs-CZ" sz="7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2045" marR="6894" marT="6894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u="none" strike="noStrike" dirty="0">
                          <a:effectLst/>
                        </a:rPr>
                        <a:t>1</a:t>
                      </a:r>
                      <a:endParaRPr lang="cs-CZ" sz="7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u="none" strike="noStrike" dirty="0">
                          <a:effectLst/>
                        </a:rPr>
                        <a:t>2</a:t>
                      </a:r>
                      <a:endParaRPr lang="cs-CZ" sz="7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u="none" strike="noStrike" dirty="0">
                          <a:effectLst/>
                        </a:rPr>
                        <a:t>3</a:t>
                      </a:r>
                      <a:endParaRPr lang="cs-CZ" sz="7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u="none" strike="noStrike" dirty="0">
                          <a:effectLst/>
                        </a:rPr>
                        <a:t>4</a:t>
                      </a:r>
                      <a:endParaRPr lang="cs-CZ" sz="7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u="none" strike="noStrike" dirty="0">
                          <a:effectLst/>
                        </a:rPr>
                        <a:t>5</a:t>
                      </a:r>
                      <a:endParaRPr lang="cs-CZ" sz="7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u="none" strike="noStrike" dirty="0">
                          <a:effectLst/>
                        </a:rPr>
                        <a:t>6</a:t>
                      </a:r>
                      <a:endParaRPr lang="cs-CZ" sz="7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u="none" strike="noStrike" dirty="0">
                          <a:effectLst/>
                        </a:rPr>
                        <a:t>7</a:t>
                      </a:r>
                      <a:endParaRPr lang="cs-CZ" sz="7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u="none" strike="noStrike" dirty="0">
                          <a:effectLst/>
                        </a:rPr>
                        <a:t>8</a:t>
                      </a:r>
                      <a:endParaRPr lang="cs-CZ" sz="7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u="none" strike="noStrike" dirty="0">
                          <a:effectLst/>
                        </a:rPr>
                        <a:t>9</a:t>
                      </a:r>
                      <a:endParaRPr lang="cs-CZ" sz="7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u="none" strike="noStrike" dirty="0">
                          <a:effectLst/>
                        </a:rPr>
                        <a:t>10</a:t>
                      </a:r>
                      <a:endParaRPr lang="cs-CZ" sz="7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u="none" strike="noStrike" dirty="0">
                          <a:effectLst/>
                        </a:rPr>
                        <a:t>11</a:t>
                      </a:r>
                      <a:endParaRPr lang="cs-CZ" sz="7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u="none" strike="noStrike" dirty="0">
                          <a:effectLst/>
                        </a:rPr>
                        <a:t>12</a:t>
                      </a:r>
                      <a:endParaRPr lang="cs-CZ" sz="7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7093310"/>
                  </a:ext>
                </a:extLst>
              </a:tr>
              <a:tr h="70499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WP4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Měření odolnosti OV (datových a jiných signálů) proti účinkům EMG pole (případně proti HEMP (elektromagnetický puls))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VUT - OPTOLAB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01/2023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04/2023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89057192"/>
                  </a:ext>
                </a:extLst>
              </a:tr>
              <a:tr h="70499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WP4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Detekce úmyslné modifikace OV (např. vložené mřížky) v telekomunikačních infrastrukturách z důvodu detekce distribuovaných akustických mikrofonů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VUT - OPTOLAB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05/2023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12/2023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R="0" algn="l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cs-CZ" sz="700" b="0" i="0" u="none" strike="noStrike" cap="none" dirty="0">
                        <a:solidFill>
                          <a:schemeClr val="dk1"/>
                        </a:solidFill>
                        <a:effectLst/>
                        <a:latin typeface="Calibri"/>
                        <a:cs typeface="Calibri"/>
                        <a:sym typeface="Arial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R="0" algn="l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cs-CZ" sz="700" b="0" i="0" u="none" strike="noStrike" cap="none" dirty="0">
                        <a:solidFill>
                          <a:schemeClr val="dk1"/>
                        </a:solidFill>
                        <a:effectLst/>
                        <a:latin typeface="Calibri"/>
                        <a:cs typeface="Calibri"/>
                        <a:sym typeface="Arial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626473"/>
                  </a:ext>
                </a:extLst>
              </a:tr>
              <a:tr h="58874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WP6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Návrh realizace detektoru akustických vibrací - interferometru s vysokou citlivostí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VUT - OPTOLAB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10/2023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12/2023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572870"/>
                  </a:ext>
                </a:extLst>
              </a:tr>
              <a:tr h="82123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WP3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Zpracování a vyhodnocení signálů z realizovaných měření detekce elektromagnetického pole, klasifikace signálů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VUT - SPLAB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01/2023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06/2023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5604737"/>
                  </a:ext>
                </a:extLst>
              </a:tr>
              <a:tr h="704992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WP6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Analýza a návrh možností pro zvýšení citlivosti detekce akustických signálů pomocí zpracování signálů a separace signálu od rušení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VUT - SPLAB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07/2023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12/2023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4945672"/>
                  </a:ext>
                </a:extLst>
              </a:tr>
              <a:tr h="56340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WP5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Analýza optických mikrofonů a možností detekce skrytě instalovaných optických mikrofonů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AV ČR - ÚPT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01/2023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06/2023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032101"/>
                  </a:ext>
                </a:extLst>
              </a:tr>
              <a:tr h="65204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WP6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Analýza možnosti zvýšení citlivosti snímání akustických signálů pomocí úpravy optických vláken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AV ČR - ÚPT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07/2023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12/2023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>
                          <a:effectLst/>
                        </a:rPr>
                        <a:t> </a:t>
                      </a:r>
                      <a:endParaRPr lang="cs-CZ" sz="7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700" u="none" strike="noStrike" dirty="0">
                          <a:effectLst/>
                        </a:rPr>
                        <a:t> </a:t>
                      </a:r>
                      <a:endParaRPr lang="cs-CZ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94" marR="6894" marT="6894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91515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0884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9457</TotalTime>
  <Words>2170</Words>
  <Application>Microsoft Office PowerPoint</Application>
  <PresentationFormat>Širokoúhlá obrazovka</PresentationFormat>
  <Paragraphs>911</Paragraphs>
  <Slides>12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9" baseType="lpstr">
      <vt:lpstr>SimSun</vt:lpstr>
      <vt:lpstr>Arial</vt:lpstr>
      <vt:lpstr>Calibri</vt:lpstr>
      <vt:lpstr>Calibri Light</vt:lpstr>
      <vt:lpstr>Century Gothic</vt:lpstr>
      <vt:lpstr>Noto Sans Symbols</vt:lpstr>
      <vt:lpstr>Office Theme</vt:lpstr>
      <vt:lpstr>Bezpečnostní rizika fotonických komunikačních sítí​  PROJEKT VÝZVY MVČR IMPAKT VJ01010035​</vt:lpstr>
      <vt:lpstr>Základní informace k workshopu</vt:lpstr>
      <vt:lpstr>Základní informace o projektu</vt:lpstr>
      <vt:lpstr>Základní informace o projektu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BUT_Research_Activities</dc:title>
  <dc:creator>Tomáš Horváth</dc:creator>
  <cp:lastModifiedBy>Münster Petr (83434)</cp:lastModifiedBy>
  <cp:revision>110</cp:revision>
  <dcterms:created xsi:type="dcterms:W3CDTF">2021-02-06T16:54:59Z</dcterms:created>
  <dcterms:modified xsi:type="dcterms:W3CDTF">2021-11-24T07:22:27Z</dcterms:modified>
</cp:coreProperties>
</file>