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668" r:id="rId2"/>
    <p:sldId id="257" r:id="rId3"/>
    <p:sldId id="679" r:id="rId4"/>
    <p:sldId id="258" r:id="rId5"/>
    <p:sldId id="259" r:id="rId6"/>
    <p:sldId id="673" r:id="rId7"/>
    <p:sldId id="672" r:id="rId8"/>
    <p:sldId id="674" r:id="rId9"/>
    <p:sldId id="675" r:id="rId10"/>
    <p:sldId id="676" r:id="rId11"/>
    <p:sldId id="678" r:id="rId12"/>
    <p:sldId id="278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41" roundtripDataSignature="AMtx7mjakhvXm/Zy3Z22YoV2SrJKYIu4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F5"/>
    <a:srgbClr val="FFC000"/>
    <a:srgbClr val="4472C4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2E5B40-6633-46F0-B2DB-E0760267687B}">
  <a:tblStyle styleId="{132E5B40-6633-46F0-B2DB-E0760267687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8" autoAdjust="0"/>
    <p:restoredTop sz="94691" autoAdjust="0"/>
  </p:normalViewPr>
  <p:slideViewPr>
    <p:cSldViewPr snapToGrid="0">
      <p:cViewPr varScale="1">
        <p:scale>
          <a:sx n="150" d="100"/>
          <a:sy n="150" d="100"/>
        </p:scale>
        <p:origin x="1080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1"/>
          <p:cNvSpPr/>
          <p:nvPr userDrawn="1"/>
        </p:nvSpPr>
        <p:spPr>
          <a:xfrm>
            <a:off x="0" y="256"/>
            <a:ext cx="12192000" cy="1401824"/>
          </a:xfrm>
          <a:prstGeom prst="rect">
            <a:avLst/>
          </a:prstGeom>
          <a:solidFill>
            <a:srgbClr val="005BAA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1"/>
          <p:cNvSpPr txBox="1">
            <a:spLocks noGrp="1"/>
          </p:cNvSpPr>
          <p:nvPr>
            <p:ph type="ctrTitle"/>
          </p:nvPr>
        </p:nvSpPr>
        <p:spPr>
          <a:xfrm>
            <a:off x="959225" y="1653796"/>
            <a:ext cx="10273551" cy="1771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71616"/>
              </a:buClr>
              <a:buSzPts val="5400"/>
              <a:buFont typeface="Arial"/>
              <a:buNone/>
              <a:defRPr sz="5400">
                <a:solidFill>
                  <a:srgbClr val="17161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31"/>
          <p:cNvSpPr txBox="1">
            <a:spLocks noGrp="1"/>
          </p:cNvSpPr>
          <p:nvPr>
            <p:ph type="subTitle" idx="1"/>
          </p:nvPr>
        </p:nvSpPr>
        <p:spPr>
          <a:xfrm>
            <a:off x="959225" y="5303520"/>
            <a:ext cx="10273552" cy="108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31"/>
          <p:cNvSpPr/>
          <p:nvPr/>
        </p:nvSpPr>
        <p:spPr>
          <a:xfrm>
            <a:off x="0" y="6512560"/>
            <a:ext cx="12192000" cy="345439"/>
          </a:xfrm>
          <a:prstGeom prst="rect">
            <a:avLst/>
          </a:prstGeom>
          <a:solidFill>
            <a:srgbClr val="005BAA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4" descr="FEKT VUT v Brně - Ke stažení">
            <a:extLst>
              <a:ext uri="{FF2B5EF4-FFF2-40B4-BE49-F238E27FC236}">
                <a16:creationId xmlns:a16="http://schemas.microsoft.com/office/drawing/2014/main" id="{DB0389F6-A069-4A40-802B-5B745B5530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68" y="123228"/>
            <a:ext cx="6319074" cy="107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0"/>
          <p:cNvSpPr txBox="1"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0"/>
          <p:cNvSpPr txBox="1">
            <a:spLocks noGrp="1"/>
          </p:cNvSpPr>
          <p:nvPr>
            <p:ph type="body" idx="1"/>
          </p:nvPr>
        </p:nvSpPr>
        <p:spPr>
          <a:xfrm rot="5400000">
            <a:off x="3628548" y="-1731169"/>
            <a:ext cx="4934903" cy="10881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0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0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0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1"/>
          <p:cNvSpPr txBox="1">
            <a:spLocks noGrp="1"/>
          </p:cNvSpPr>
          <p:nvPr>
            <p:ph type="title"/>
          </p:nvPr>
        </p:nvSpPr>
        <p:spPr>
          <a:xfrm rot="5400000">
            <a:off x="7433309" y="2426970"/>
            <a:ext cx="5212081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1"/>
          <p:cNvSpPr txBox="1">
            <a:spLocks noGrp="1"/>
          </p:cNvSpPr>
          <p:nvPr>
            <p:ph type="body" idx="1"/>
          </p:nvPr>
        </p:nvSpPr>
        <p:spPr>
          <a:xfrm rot="5400000">
            <a:off x="2099310" y="-125730"/>
            <a:ext cx="5212081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41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1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1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55320" y="1242060"/>
            <a:ext cx="10881360" cy="4934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800"/>
              <a:buChar char="▪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2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3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4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5"/>
          <p:cNvSpPr txBox="1"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1"/>
          </p:nvPr>
        </p:nvSpPr>
        <p:spPr>
          <a:xfrm>
            <a:off x="838200" y="1257300"/>
            <a:ext cx="5181600" cy="4919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5"/>
          <p:cNvSpPr txBox="1">
            <a:spLocks noGrp="1"/>
          </p:cNvSpPr>
          <p:nvPr>
            <p:ph type="body" idx="2"/>
          </p:nvPr>
        </p:nvSpPr>
        <p:spPr>
          <a:xfrm>
            <a:off x="6172200" y="1257300"/>
            <a:ext cx="5181600" cy="4919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35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5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5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3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3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3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6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7"/>
          <p:cNvSpPr txBox="1"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7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7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7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3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38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8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D1A39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3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39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/>
          <p:nvPr/>
        </p:nvSpPr>
        <p:spPr>
          <a:xfrm>
            <a:off x="0" y="1"/>
            <a:ext cx="12192000" cy="978216"/>
          </a:xfrm>
          <a:prstGeom prst="rect">
            <a:avLst/>
          </a:prstGeom>
          <a:solidFill>
            <a:srgbClr val="005BAA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30"/>
          <p:cNvSpPr/>
          <p:nvPr/>
        </p:nvSpPr>
        <p:spPr>
          <a:xfrm>
            <a:off x="1" y="-2223"/>
            <a:ext cx="978216" cy="978216"/>
          </a:xfrm>
          <a:prstGeom prst="rect">
            <a:avLst/>
          </a:prstGeom>
          <a:solidFill>
            <a:srgbClr val="ED1A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0"/>
          <p:cNvSpPr/>
          <p:nvPr/>
        </p:nvSpPr>
        <p:spPr>
          <a:xfrm>
            <a:off x="0" y="6512560"/>
            <a:ext cx="12192000" cy="345439"/>
          </a:xfrm>
          <a:prstGeom prst="rect">
            <a:avLst/>
          </a:prstGeom>
          <a:solidFill>
            <a:srgbClr val="005BAA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30"/>
          <p:cNvSpPr/>
          <p:nvPr/>
        </p:nvSpPr>
        <p:spPr>
          <a:xfrm>
            <a:off x="11620500" y="6512560"/>
            <a:ext cx="571500" cy="345440"/>
          </a:xfrm>
          <a:prstGeom prst="rect">
            <a:avLst/>
          </a:prstGeom>
          <a:solidFill>
            <a:srgbClr val="ED1A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30"/>
          <p:cNvSpPr txBox="1"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30"/>
          <p:cNvSpPr txBox="1">
            <a:spLocks noGrp="1"/>
          </p:cNvSpPr>
          <p:nvPr>
            <p:ph type="body" idx="1"/>
          </p:nvPr>
        </p:nvSpPr>
        <p:spPr>
          <a:xfrm>
            <a:off x="655320" y="1242060"/>
            <a:ext cx="10881360" cy="4934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D1A39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0"/>
          <p:cNvSpPr txBox="1">
            <a:spLocks noGrp="1"/>
          </p:cNvSpPr>
          <p:nvPr>
            <p:ph type="dt" idx="10"/>
          </p:nvPr>
        </p:nvSpPr>
        <p:spPr>
          <a:xfrm>
            <a:off x="220980" y="6548437"/>
            <a:ext cx="1828799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0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0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" name="Google Shape;19;p30"/>
          <p:cNvPicPr preferRelativeResize="0"/>
          <p:nvPr/>
        </p:nvPicPr>
        <p:blipFill rotWithShape="1">
          <a:blip r:embed="rId1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111"/>
            <a:ext cx="978216" cy="97821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unster@vut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tolab.cz/workshop-202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56D8501-232A-4333-8458-BD2AF9BBA3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82C360CD-C932-42DD-9747-E57242FF6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12192000" cy="5109845"/>
          </a:xfrm>
          <a:prstGeom prst="rect">
            <a:avLst/>
          </a:prstGeom>
          <a:solidFill>
            <a:srgbClr val="01559D"/>
          </a:solidFill>
          <a:ln w="317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>
              <a:solidFill>
                <a:srgbClr val="000005"/>
              </a:solidFill>
              <a:latin typeface="Calibri" pitchFamily="34" charset="0"/>
            </a:endParaRP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C96247E7-BA6B-4939-BCD3-59B8E8943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145175"/>
            <a:ext cx="12198350" cy="1665016"/>
          </a:xfrm>
          <a:prstGeom prst="rect">
            <a:avLst/>
          </a:prstGeom>
          <a:solidFill>
            <a:srgbClr val="014175"/>
          </a:solidFill>
          <a:ln w="317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>
              <a:solidFill>
                <a:srgbClr val="000005"/>
              </a:solidFill>
              <a:latin typeface="Calibri" pitchFamily="34" charset="0"/>
            </a:endParaRPr>
          </a:p>
        </p:txBody>
      </p:sp>
      <p:pic>
        <p:nvPicPr>
          <p:cNvPr id="6" name="Obrázek 6" descr="Bez názvu 3 @ 66,7% (Vrstva 7,RGB/8)">
            <a:extLst>
              <a:ext uri="{FF2B5EF4-FFF2-40B4-BE49-F238E27FC236}">
                <a16:creationId xmlns:a16="http://schemas.microsoft.com/office/drawing/2014/main" id="{5D1702B4-BA14-4B85-A600-DFEB56CDFB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162" t="60822" r="6372" b="8543"/>
          <a:stretch>
            <a:fillRect/>
          </a:stretch>
        </p:blipFill>
        <p:spPr bwMode="auto">
          <a:xfrm>
            <a:off x="-7938" y="3328417"/>
            <a:ext cx="12185750" cy="273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1A3F32-5BC4-47CC-A12D-98B66684E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9225" y="2124498"/>
            <a:ext cx="10273551" cy="247929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Bezpečnostní rizika fotonických komunikačních sítí​</a:t>
            </a:r>
            <a:br>
              <a:rPr lang="cs-CZ" dirty="0">
                <a:solidFill>
                  <a:schemeClr val="bg1"/>
                </a:solidFill>
              </a:rPr>
            </a:br>
            <a:br>
              <a:rPr lang="cs-CZ" dirty="0">
                <a:solidFill>
                  <a:schemeClr val="bg1"/>
                </a:solidFill>
              </a:rPr>
            </a:br>
            <a:r>
              <a:rPr lang="cs-CZ" sz="2200" dirty="0">
                <a:solidFill>
                  <a:schemeClr val="bg1"/>
                </a:solidFill>
              </a:rPr>
              <a:t>PROJEKT VÝZVY MVČR IMPAKT VJ01010035​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7" name="Picture 2" descr="VÃ½sledek obrÃ¡zku pro nÃºkib logo">
            <a:extLst>
              <a:ext uri="{FF2B5EF4-FFF2-40B4-BE49-F238E27FC236}">
                <a16:creationId xmlns:a16="http://schemas.microsoft.com/office/drawing/2014/main" id="{2E4A699E-2BE8-411E-B482-E4DBAF8DA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659" y="-16568"/>
            <a:ext cx="1879339" cy="80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a Ministerstva vnitra ke stažení - Ministerstvo vnitra České republiky">
            <a:extLst>
              <a:ext uri="{FF2B5EF4-FFF2-40B4-BE49-F238E27FC236}">
                <a16:creationId xmlns:a16="http://schemas.microsoft.com/office/drawing/2014/main" id="{DCBA5E47-0BE4-4BD3-BEA1-E6F6B49697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37" b="13208"/>
          <a:stretch/>
        </p:blipFill>
        <p:spPr bwMode="auto">
          <a:xfrm>
            <a:off x="10312659" y="793329"/>
            <a:ext cx="1879339" cy="60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601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455B94-E284-4DBE-8198-43D204EEC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7B3A0F-8D6A-4566-854A-CBE38B627B25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Harmonogram projektu 2024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2746F87-4FD1-4AAD-8DB3-F326DD623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5564"/>
              </p:ext>
            </p:extLst>
          </p:nvPr>
        </p:nvGraphicFramePr>
        <p:xfrm>
          <a:off x="550984" y="1207477"/>
          <a:ext cx="11122857" cy="4794739"/>
        </p:xfrm>
        <a:graphic>
          <a:graphicData uri="http://schemas.openxmlformats.org/drawingml/2006/table">
            <a:tbl>
              <a:tblPr>
                <a:tableStyleId>{132E5B40-6633-46F0-B2DB-E0760267687B}</a:tableStyleId>
              </a:tblPr>
              <a:tblGrid>
                <a:gridCol w="931098">
                  <a:extLst>
                    <a:ext uri="{9D8B030D-6E8A-4147-A177-3AD203B41FA5}">
                      <a16:colId xmlns:a16="http://schemas.microsoft.com/office/drawing/2014/main" val="3110485457"/>
                    </a:ext>
                  </a:extLst>
                </a:gridCol>
                <a:gridCol w="3254649">
                  <a:extLst>
                    <a:ext uri="{9D8B030D-6E8A-4147-A177-3AD203B41FA5}">
                      <a16:colId xmlns:a16="http://schemas.microsoft.com/office/drawing/2014/main" val="187054087"/>
                    </a:ext>
                  </a:extLst>
                </a:gridCol>
                <a:gridCol w="1065310">
                  <a:extLst>
                    <a:ext uri="{9D8B030D-6E8A-4147-A177-3AD203B41FA5}">
                      <a16:colId xmlns:a16="http://schemas.microsoft.com/office/drawing/2014/main" val="1720790332"/>
                    </a:ext>
                  </a:extLst>
                </a:gridCol>
                <a:gridCol w="729779">
                  <a:extLst>
                    <a:ext uri="{9D8B030D-6E8A-4147-A177-3AD203B41FA5}">
                      <a16:colId xmlns:a16="http://schemas.microsoft.com/office/drawing/2014/main" val="3841915081"/>
                    </a:ext>
                  </a:extLst>
                </a:gridCol>
                <a:gridCol w="729779">
                  <a:extLst>
                    <a:ext uri="{9D8B030D-6E8A-4147-A177-3AD203B41FA5}">
                      <a16:colId xmlns:a16="http://schemas.microsoft.com/office/drawing/2014/main" val="372764386"/>
                    </a:ext>
                  </a:extLst>
                </a:gridCol>
                <a:gridCol w="729779">
                  <a:extLst>
                    <a:ext uri="{9D8B030D-6E8A-4147-A177-3AD203B41FA5}">
                      <a16:colId xmlns:a16="http://schemas.microsoft.com/office/drawing/2014/main" val="1685207318"/>
                    </a:ext>
                  </a:extLst>
                </a:gridCol>
                <a:gridCol w="729779">
                  <a:extLst>
                    <a:ext uri="{9D8B030D-6E8A-4147-A177-3AD203B41FA5}">
                      <a16:colId xmlns:a16="http://schemas.microsoft.com/office/drawing/2014/main" val="3300430052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1941522392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1267728094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3541349129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2137838203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427406841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298309093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2013814040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951181754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186432982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2133417170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3352134278"/>
                    </a:ext>
                  </a:extLst>
                </a:gridCol>
                <a:gridCol w="246057">
                  <a:extLst>
                    <a:ext uri="{9D8B030D-6E8A-4147-A177-3AD203B41FA5}">
                      <a16:colId xmlns:a16="http://schemas.microsoft.com/office/drawing/2014/main" val="1098464670"/>
                    </a:ext>
                  </a:extLst>
                </a:gridCol>
              </a:tblGrid>
              <a:tr h="2977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WP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NÁZEV ETAPY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PRIMÁRNÍ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ODPOVĚDNOST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ZAČÁTEK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ETAPY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KONEC 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ETAPY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DÉLKA 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(MĚSÍCE)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% ÚKOLU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t"/>
                      <a:r>
                        <a:rPr lang="cs-CZ" sz="1100" b="1" u="none" strike="noStrike" dirty="0">
                          <a:effectLst/>
                        </a:rPr>
                        <a:t>SPLNĚNO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effectLst/>
                        </a:rPr>
                        <a:t>2024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1355"/>
                  </a:ext>
                </a:extLst>
              </a:tr>
              <a:tr h="297709"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6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7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8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9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10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93310"/>
                  </a:ext>
                </a:extLst>
              </a:tr>
              <a:tr h="8398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Realizace detektoru akustických vibrací - interferometru s vysokou citlivostí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04/2024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9057192"/>
                  </a:ext>
                </a:extLst>
              </a:tr>
              <a:tr h="8398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Vývoj a výroba demonstračních sad pro praktické ukázky získaných poznatků určených k prezentaci výsledků na workshopu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05/2024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26473"/>
                  </a:ext>
                </a:extLst>
              </a:tr>
              <a:tr h="7013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Implementace algoritmů vedoucích k podstatně vyšší citlivosti na akustické vibrace a současně snížení úrovně šumu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72870"/>
                  </a:ext>
                </a:extLst>
              </a:tr>
              <a:tr h="9783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Možnosti dalšího zpracování zachycených signálů za pomoci profesionálních nástrojů ke zpracování zvukových nahrávek, realizace vlastních algoritmů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08/2024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04737"/>
                  </a:ext>
                </a:extLst>
              </a:tr>
              <a:tr h="8398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Experimentální testování přeslechů signálů v optickém vlákně, možnost využití pro odposlech datového signálu.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 ČR - ÚPT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45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84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455B94-E284-4DBE-8198-43D204EEC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7B3A0F-8D6A-4566-854A-CBE38B627B25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Harmonogram projektu 2025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2746F87-4FD1-4AAD-8DB3-F326DD623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45199"/>
              </p:ext>
            </p:extLst>
          </p:nvPr>
        </p:nvGraphicFramePr>
        <p:xfrm>
          <a:off x="433754" y="1383323"/>
          <a:ext cx="11240096" cy="3786556"/>
        </p:xfrm>
        <a:graphic>
          <a:graphicData uri="http://schemas.openxmlformats.org/drawingml/2006/table">
            <a:tbl>
              <a:tblPr>
                <a:tableStyleId>{132E5B40-6633-46F0-B2DB-E0760267687B}</a:tableStyleId>
              </a:tblPr>
              <a:tblGrid>
                <a:gridCol w="940911">
                  <a:extLst>
                    <a:ext uri="{9D8B030D-6E8A-4147-A177-3AD203B41FA5}">
                      <a16:colId xmlns:a16="http://schemas.microsoft.com/office/drawing/2014/main" val="3110485457"/>
                    </a:ext>
                  </a:extLst>
                </a:gridCol>
                <a:gridCol w="3288951">
                  <a:extLst>
                    <a:ext uri="{9D8B030D-6E8A-4147-A177-3AD203B41FA5}">
                      <a16:colId xmlns:a16="http://schemas.microsoft.com/office/drawing/2014/main" val="187054087"/>
                    </a:ext>
                  </a:extLst>
                </a:gridCol>
                <a:gridCol w="1076538">
                  <a:extLst>
                    <a:ext uri="{9D8B030D-6E8A-4147-A177-3AD203B41FA5}">
                      <a16:colId xmlns:a16="http://schemas.microsoft.com/office/drawing/2014/main" val="1720790332"/>
                    </a:ext>
                  </a:extLst>
                </a:gridCol>
                <a:gridCol w="737471">
                  <a:extLst>
                    <a:ext uri="{9D8B030D-6E8A-4147-A177-3AD203B41FA5}">
                      <a16:colId xmlns:a16="http://schemas.microsoft.com/office/drawing/2014/main" val="3841915081"/>
                    </a:ext>
                  </a:extLst>
                </a:gridCol>
                <a:gridCol w="737471">
                  <a:extLst>
                    <a:ext uri="{9D8B030D-6E8A-4147-A177-3AD203B41FA5}">
                      <a16:colId xmlns:a16="http://schemas.microsoft.com/office/drawing/2014/main" val="372764386"/>
                    </a:ext>
                  </a:extLst>
                </a:gridCol>
                <a:gridCol w="737471">
                  <a:extLst>
                    <a:ext uri="{9D8B030D-6E8A-4147-A177-3AD203B41FA5}">
                      <a16:colId xmlns:a16="http://schemas.microsoft.com/office/drawing/2014/main" val="1685207318"/>
                    </a:ext>
                  </a:extLst>
                </a:gridCol>
                <a:gridCol w="737471">
                  <a:extLst>
                    <a:ext uri="{9D8B030D-6E8A-4147-A177-3AD203B41FA5}">
                      <a16:colId xmlns:a16="http://schemas.microsoft.com/office/drawing/2014/main" val="3300430052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1941522392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1267728094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3541349129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2137838203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427406841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298309093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2013814040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951181754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186432982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2133417170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3352134278"/>
                    </a:ext>
                  </a:extLst>
                </a:gridCol>
                <a:gridCol w="248651">
                  <a:extLst>
                    <a:ext uri="{9D8B030D-6E8A-4147-A177-3AD203B41FA5}">
                      <a16:colId xmlns:a16="http://schemas.microsoft.com/office/drawing/2014/main" val="1098464670"/>
                    </a:ext>
                  </a:extLst>
                </a:gridCol>
              </a:tblGrid>
              <a:tr h="2850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WP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NÁZEV ETAPY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PRIMÁRNÍ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ODPOVĚDNOST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ZAČÁTEK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ETAPY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KONEC 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ETAPY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DÉLKA 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(MĚSÍCE)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% ÚKOLU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t"/>
                      <a:r>
                        <a:rPr lang="cs-CZ" sz="1200" b="1" u="none" strike="noStrike" dirty="0">
                          <a:effectLst/>
                        </a:rPr>
                        <a:t>SPLNĚNO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effectLst/>
                        </a:rPr>
                        <a:t>2025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1355"/>
                  </a:ext>
                </a:extLst>
              </a:tr>
              <a:tr h="285039"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6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7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8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9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10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93310"/>
                  </a:ext>
                </a:extLst>
              </a:tr>
              <a:tr h="8041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Analýza rizik dle ISO 27000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06/2025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9057192"/>
                  </a:ext>
                </a:extLst>
              </a:tr>
              <a:tr h="8041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Návrh opatření / eliminace rizik pro bezpečnostní rizika řešená v rámci projektu dle ISO 27000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26473"/>
                  </a:ext>
                </a:extLst>
              </a:tr>
              <a:tr h="6715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Implementace algoritmů a filtrů do výsledku RIV-R (software), detekce nezvyklých událostí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72870"/>
                  </a:ext>
                </a:extLst>
              </a:tr>
              <a:tr h="93671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Měření a vyhodnocení akustických vibrací na fázově koherentním testovacím spoji, včetně finalizace funkčního vzorku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 ČR - ÚPT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04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200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3"/>
          <p:cNvSpPr txBox="1">
            <a:spLocks noGrp="1"/>
          </p:cNvSpPr>
          <p:nvPr>
            <p:ph type="ftr" idx="11"/>
          </p:nvPr>
        </p:nvSpPr>
        <p:spPr>
          <a:xfrm>
            <a:off x="2194560" y="6548437"/>
            <a:ext cx="780288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cs-CZ" dirty="0"/>
              <a:t>FEKT VUT </a:t>
            </a:r>
            <a:r>
              <a:rPr lang="en-US" dirty="0"/>
              <a:t>| </a:t>
            </a:r>
            <a:r>
              <a:rPr lang="cs-CZ" dirty="0"/>
              <a:t>Ústav telekomunikací </a:t>
            </a:r>
            <a:r>
              <a:rPr lang="en-US" dirty="0"/>
              <a:t>|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52" name="Google Shape;352;p23"/>
          <p:cNvSpPr txBox="1">
            <a:spLocks noGrp="1"/>
          </p:cNvSpPr>
          <p:nvPr>
            <p:ph type="sldNum" idx="12"/>
          </p:nvPr>
        </p:nvSpPr>
        <p:spPr>
          <a:xfrm>
            <a:off x="11673840" y="6548437"/>
            <a:ext cx="457200" cy="27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53" name="Google Shape;353;p23"/>
          <p:cNvSpPr txBox="1"/>
          <p:nvPr/>
        </p:nvSpPr>
        <p:spPr>
          <a:xfrm>
            <a:off x="959223" y="1540255"/>
            <a:ext cx="1027355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BAA"/>
              </a:buClr>
              <a:buSzPts val="5400"/>
              <a:buFont typeface="Arial"/>
              <a:buNone/>
            </a:pPr>
            <a:r>
              <a:rPr lang="cs-CZ" sz="5400" b="0" i="0" u="none" strike="noStrike" cap="none" dirty="0">
                <a:solidFill>
                  <a:srgbClr val="005BAA"/>
                </a:solidFill>
                <a:latin typeface="Arial"/>
                <a:ea typeface="Arial"/>
                <a:cs typeface="Arial"/>
                <a:sym typeface="Arial"/>
              </a:rPr>
              <a:t>Děkuji Vám za pozornost</a:t>
            </a:r>
            <a:endParaRPr dirty="0"/>
          </a:p>
        </p:txBody>
      </p:sp>
      <p:sp>
        <p:nvSpPr>
          <p:cNvPr id="354" name="Google Shape;354;p23"/>
          <p:cNvSpPr txBox="1"/>
          <p:nvPr/>
        </p:nvSpPr>
        <p:spPr>
          <a:xfrm>
            <a:off x="1360168" y="2781300"/>
            <a:ext cx="9471660" cy="1431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3C3C3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munster@vutbr.cz</a:t>
            </a:r>
            <a:endParaRPr lang="cs-CZ" sz="2400" dirty="0">
              <a:solidFill>
                <a:srgbClr val="3C3C3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3C3C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24" name="Picture 4" descr="FEKT VUT v Brně - Ke stažení">
            <a:extLst>
              <a:ext uri="{FF2B5EF4-FFF2-40B4-BE49-F238E27FC236}">
                <a16:creationId xmlns:a16="http://schemas.microsoft.com/office/drawing/2014/main" id="{8C53E417-A50A-47F5-9ED9-C8BE528B0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3" y="5027317"/>
            <a:ext cx="6877050" cy="117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3E8EA-0AD2-3D45-AD41-E6EC7236D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informace k workshopu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67309-FE7D-1D41-9260-11B5F195F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6250" y="1242060"/>
            <a:ext cx="4710430" cy="4934903"/>
          </a:xfrm>
        </p:spPr>
        <p:txBody>
          <a:bodyPr/>
          <a:lstStyle/>
          <a:p>
            <a:r>
              <a:rPr lang="cs-CZ" sz="2000" dirty="0">
                <a:hlinkClick r:id="rId2"/>
              </a:rPr>
              <a:t>www.optolab.cz/workshop-2021</a:t>
            </a:r>
            <a:endParaRPr lang="cs-CZ" sz="2000" dirty="0"/>
          </a:p>
          <a:p>
            <a:r>
              <a:rPr lang="cs-CZ" sz="2000" dirty="0"/>
              <a:t>Heslo: </a:t>
            </a:r>
            <a:r>
              <a:rPr lang="cs-CZ" sz="2000" b="1" dirty="0">
                <a:solidFill>
                  <a:srgbClr val="1F4E79"/>
                </a:solidFill>
                <a:latin typeface="Calibri Light" panose="020F0302020204030204" pitchFamily="34" charset="0"/>
                <a:ea typeface="SimSun" panose="02010600030101010101" pitchFamily="2" charset="-122"/>
              </a:rPr>
              <a:t>FiberRisks24112021*</a:t>
            </a:r>
            <a:endParaRPr lang="cs-CZ" sz="2000" b="1" dirty="0"/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25B9039-7EFB-4D4F-9A56-527176AE969A}"/>
              </a:ext>
            </a:extLst>
          </p:cNvPr>
          <p:cNvSpPr/>
          <p:nvPr/>
        </p:nvSpPr>
        <p:spPr>
          <a:xfrm>
            <a:off x="209550" y="1242060"/>
            <a:ext cx="6096000" cy="50629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cs-CZ" sz="1800" b="1" dirty="0">
                <a:solidFill>
                  <a:srgbClr val="1F4E79"/>
                </a:solidFill>
                <a:latin typeface="Calibri Light" panose="020F0302020204030204" pitchFamily="34" charset="0"/>
                <a:ea typeface="SimSun" panose="02010600030101010101" pitchFamily="2" charset="-122"/>
              </a:rPr>
              <a:t>FiberRisks Workshop 2021</a:t>
            </a:r>
            <a:endParaRPr lang="cs-CZ" sz="1600" b="1" dirty="0">
              <a:solidFill>
                <a:srgbClr val="1F4E79"/>
              </a:solidFill>
              <a:latin typeface="Calibri Light" panose="020F0302020204030204" pitchFamily="34" charset="0"/>
              <a:ea typeface="SimSun" panose="02010600030101010101" pitchFamily="2" charset="-122"/>
            </a:endParaRP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Informační workshop k projektu „</a:t>
            </a:r>
            <a:r>
              <a:rPr lang="cs-CZ" sz="1100" b="1" dirty="0">
                <a:latin typeface="Calibri" panose="020F0502020204030204" pitchFamily="34" charset="0"/>
                <a:ea typeface="Calibri" panose="020F0502020204030204" pitchFamily="34" charset="0"/>
              </a:rPr>
              <a:t>Bezpečnostní rizika fotonických komunikačních sítí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“, </a:t>
            </a:r>
            <a:r>
              <a:rPr lang="cs-CZ" sz="1100" dirty="0" err="1">
                <a:latin typeface="Calibri" panose="020F0502020204030204" pitchFamily="34" charset="0"/>
                <a:ea typeface="Calibri" panose="020F0502020204030204" pitchFamily="34" charset="0"/>
              </a:rPr>
              <a:t>reg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. číslo VJ01010035, program Impakt1 v rámci Bezpečnostního výzkumu.</a:t>
            </a:r>
          </a:p>
          <a:p>
            <a:r>
              <a:rPr lang="cs-CZ" sz="11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100" b="1" dirty="0">
                <a:latin typeface="Calibri" panose="020F0502020204030204" pitchFamily="34" charset="0"/>
                <a:ea typeface="Calibri" panose="020F0502020204030204" pitchFamily="34" charset="0"/>
              </a:rPr>
              <a:t>Poskytovatel: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 Ministerstvo Vnitra České Republiky</a:t>
            </a:r>
          </a:p>
          <a:p>
            <a:r>
              <a:rPr lang="cs-CZ" sz="1100" b="1" dirty="0">
                <a:latin typeface="Calibri" panose="020F0502020204030204" pitchFamily="34" charset="0"/>
                <a:ea typeface="Calibri" panose="020F0502020204030204" pitchFamily="34" charset="0"/>
              </a:rPr>
              <a:t>Aplikační garant: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 Národní úřad pro kybernetickou a informační bezpečnost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200"/>
              </a:spcBef>
            </a:pPr>
            <a:r>
              <a:rPr lang="cs-CZ" sz="1100" b="1" i="1" dirty="0">
                <a:solidFill>
                  <a:srgbClr val="1F4E79"/>
                </a:solidFill>
                <a:latin typeface="Calibri Light" panose="020F0302020204030204" pitchFamily="34" charset="0"/>
                <a:ea typeface="SimSun" panose="02010600030101010101" pitchFamily="2" charset="-122"/>
              </a:rPr>
              <a:t>Termín: 24. 11. 2021, 9:00 – 15:30</a:t>
            </a:r>
          </a:p>
          <a:p>
            <a:pPr>
              <a:spcBef>
                <a:spcPts val="200"/>
              </a:spcBef>
            </a:pPr>
            <a:r>
              <a:rPr lang="cs-CZ" sz="1100" b="1" i="1" dirty="0">
                <a:solidFill>
                  <a:srgbClr val="1F4E79"/>
                </a:solidFill>
                <a:latin typeface="Calibri Light" panose="020F0302020204030204" pitchFamily="34" charset="0"/>
                <a:ea typeface="SimSun" panose="02010600030101010101" pitchFamily="2" charset="-122"/>
              </a:rPr>
              <a:t>Místo konání: Vysoké učení technické v Brně, Technická 12, 616 00 Brno, Ústav telekomunikací, 7. patro – Velká zasedací místnost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200"/>
              </a:spcBef>
            </a:pPr>
            <a:r>
              <a:rPr lang="cs-CZ" b="1" dirty="0">
                <a:solidFill>
                  <a:srgbClr val="1F4E79"/>
                </a:solidFill>
                <a:latin typeface="Calibri Light" panose="020F0302020204030204" pitchFamily="34" charset="0"/>
                <a:ea typeface="SimSun" panose="02010600030101010101" pitchFamily="2" charset="-122"/>
              </a:rPr>
              <a:t>Předběžný program: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09:00 – 10:00	Příjezd účastníků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10:00 – 10:05	Přivítání vedoucím ústavu telekomunikací (Mišurec)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10:05 – 10:15	Představení projektu (Münster)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10:15 – 10:45	Základní seznámení s teoretickými principy optického snímání (</a:t>
            </a:r>
            <a:r>
              <a:rPr lang="cs-CZ" sz="1100" dirty="0" err="1">
                <a:latin typeface="Calibri" panose="020F0502020204030204" pitchFamily="34" charset="0"/>
                <a:ea typeface="Calibri" panose="020F0502020204030204" pitchFamily="34" charset="0"/>
              </a:rPr>
              <a:t>Číp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914400" indent="-914400"/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10:45 – 11:15	Systémy pro měření akustických/mechanických vibrací optickými vlákny (Münster)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11:15 – 11:45	Metody měření a vyhodnocení akustických signálů (Rajmic)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11:45 – 12:30	Diskuse + oběd 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12:30 – 13:20	Prohlídka laboratoří VUT UTKO s demo ukázkami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13:20 – 13:30	Přestávka na kávu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13:30 – 13:45	Představení dalších aktivit </a:t>
            </a:r>
            <a:r>
              <a:rPr lang="cs-CZ" sz="1100" dirty="0" err="1">
                <a:latin typeface="Calibri" panose="020F0502020204030204" pitchFamily="34" charset="0"/>
                <a:ea typeface="Calibri" panose="020F0502020204030204" pitchFamily="34" charset="0"/>
              </a:rPr>
              <a:t>Optolab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13:45 – 14:00	Představení dalších aktivit </a:t>
            </a:r>
            <a:r>
              <a:rPr lang="cs-CZ" sz="1100" dirty="0" err="1">
                <a:latin typeface="Calibri" panose="020F0502020204030204" pitchFamily="34" charset="0"/>
                <a:ea typeface="Calibri" panose="020F0502020204030204" pitchFamily="34" charset="0"/>
              </a:rPr>
              <a:t>SPLab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14:00 – 14:15	Představení dalších aktivit ÚPT, AV ČR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14:15 – 14:40	Přesun na ÚPT, AVČR</a:t>
            </a:r>
          </a:p>
          <a:p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14:40 – 15:00	Prohlídka laboratoří ÚPT, AVČR</a:t>
            </a:r>
          </a:p>
        </p:txBody>
      </p:sp>
    </p:spTree>
    <p:extLst>
      <p:ext uri="{BB962C8B-B14F-4D97-AF65-F5344CB8AC3E}">
        <p14:creationId xmlns:p14="http://schemas.microsoft.com/office/powerpoint/2010/main" val="49029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3E8EA-0AD2-3D45-AD41-E6EC7236D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informace o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67309-FE7D-1D41-9260-11B5F195F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projektu: </a:t>
            </a:r>
          </a:p>
          <a:p>
            <a:pPr marL="50800" indent="0">
              <a:buNone/>
            </a:pPr>
            <a:r>
              <a:rPr lang="cs-CZ" sz="3200" b="1" dirty="0"/>
              <a:t>   Bezpečnostní rizika fotonických komunikačních sítí</a:t>
            </a:r>
            <a:endParaRPr lang="cs-CZ" b="1" dirty="0"/>
          </a:p>
          <a:p>
            <a:pPr marL="50800" indent="0">
              <a:buNone/>
            </a:pPr>
            <a:endParaRPr lang="cs-CZ" dirty="0"/>
          </a:p>
          <a:p>
            <a:r>
              <a:rPr lang="cs-CZ" dirty="0"/>
              <a:t>Začátek projektu: 01/2021</a:t>
            </a:r>
          </a:p>
          <a:p>
            <a:r>
              <a:rPr lang="cs-CZ" dirty="0"/>
              <a:t>Konec projektu: 12/2025</a:t>
            </a:r>
          </a:p>
          <a:p>
            <a:r>
              <a:rPr lang="cs-CZ" dirty="0"/>
              <a:t>Hlavní řešitel: doc. Ing. Petr Münster, Ph.D. (VUT v Brně)</a:t>
            </a:r>
          </a:p>
          <a:p>
            <a:r>
              <a:rPr lang="cs-CZ" dirty="0"/>
              <a:t>Aplikační garant: NÚKIB</a:t>
            </a:r>
          </a:p>
          <a:p>
            <a:r>
              <a:rPr lang="cs-CZ" dirty="0"/>
              <a:t>Rozpočet: 38,5 mil. Kč</a:t>
            </a:r>
          </a:p>
          <a:p>
            <a:r>
              <a:rPr lang="cs-CZ" dirty="0"/>
              <a:t>Investiční náklady: 6,78 mil. Kč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15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DC04A9-80AA-4A60-A4E1-E47FA723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380" y="83185"/>
            <a:ext cx="10820400" cy="831215"/>
          </a:xfrm>
        </p:spPr>
        <p:txBody>
          <a:bodyPr/>
          <a:lstStyle/>
          <a:p>
            <a:r>
              <a:rPr lang="cs-CZ" b="1" dirty="0"/>
              <a:t>Základní informace o projektu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CC89F858-A677-42E5-A4CC-5A735065E70F}"/>
              </a:ext>
            </a:extLst>
          </p:cNvPr>
          <p:cNvSpPr txBox="1">
            <a:spLocks/>
          </p:cNvSpPr>
          <p:nvPr/>
        </p:nvSpPr>
        <p:spPr>
          <a:xfrm>
            <a:off x="655320" y="1242060"/>
            <a:ext cx="10881360" cy="4934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ED1A39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 sz="2600" b="1" dirty="0"/>
              <a:t>Řešitelský tým</a:t>
            </a:r>
          </a:p>
          <a:p>
            <a:pPr lvl="1"/>
            <a:r>
              <a:rPr lang="cs-CZ" b="1" dirty="0"/>
              <a:t>Vysoké učení technické v Brně </a:t>
            </a:r>
            <a:r>
              <a:rPr lang="cs-CZ" dirty="0"/>
              <a:t>- Fakulta elektrotechniky a komunikačních technologií</a:t>
            </a:r>
          </a:p>
          <a:p>
            <a:pPr lvl="2"/>
            <a:r>
              <a:rPr lang="cs-CZ" dirty="0"/>
              <a:t>Hlavní řešitel + vedoucí týmu </a:t>
            </a:r>
            <a:r>
              <a:rPr lang="cs-CZ" dirty="0" err="1"/>
              <a:t>Optolab</a:t>
            </a:r>
            <a:r>
              <a:rPr lang="cs-CZ" dirty="0"/>
              <a:t>: doc. Ing. Petr Münster, Ph.D.</a:t>
            </a:r>
          </a:p>
          <a:p>
            <a:pPr lvl="2"/>
            <a:r>
              <a:rPr lang="cs-CZ" dirty="0"/>
              <a:t>Vedoucí týmu </a:t>
            </a:r>
            <a:r>
              <a:rPr lang="cs-CZ" dirty="0" err="1"/>
              <a:t>SPLab</a:t>
            </a:r>
            <a:r>
              <a:rPr lang="cs-CZ" dirty="0"/>
              <a:t> : doc. Mgr. Pavel </a:t>
            </a:r>
            <a:r>
              <a:rPr lang="cs-CZ" dirty="0" err="1"/>
              <a:t>Rajmic</a:t>
            </a:r>
            <a:r>
              <a:rPr lang="cs-CZ" dirty="0"/>
              <a:t>, Ph.D.</a:t>
            </a:r>
          </a:p>
          <a:p>
            <a:pPr lvl="2"/>
            <a:r>
              <a:rPr lang="cs-CZ" dirty="0"/>
              <a:t>Manažer, komunikace s poskytovatelem: Ing. Tomáš Horváth, </a:t>
            </a:r>
            <a:r>
              <a:rPr lang="cs-CZ" dirty="0" err="1"/>
              <a:t>Ph</a:t>
            </a:r>
            <a:r>
              <a:rPr lang="en-US" dirty="0"/>
              <a:t>.</a:t>
            </a:r>
            <a:r>
              <a:rPr lang="cs-CZ" dirty="0"/>
              <a:t>D.</a:t>
            </a:r>
          </a:p>
          <a:p>
            <a:pPr lvl="1"/>
            <a:r>
              <a:rPr lang="cs-CZ" b="1" dirty="0"/>
              <a:t>AV ČR – Ústav přístrojové techniky</a:t>
            </a:r>
          </a:p>
          <a:p>
            <a:pPr lvl="2"/>
            <a:r>
              <a:rPr lang="cs-CZ" dirty="0"/>
              <a:t>Další řešitel: Ing. Ondřej Číp, </a:t>
            </a:r>
            <a:r>
              <a:rPr lang="cs-CZ" dirty="0" err="1"/>
              <a:t>Ph</a:t>
            </a:r>
            <a:r>
              <a:rPr lang="en-US" dirty="0"/>
              <a:t>.</a:t>
            </a:r>
            <a:r>
              <a:rPr lang="cs-CZ" dirty="0"/>
              <a:t>D.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74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FCF8F20-8E4A-4501-A0C2-1F940B663263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Anotace projektu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C735626-5D36-485D-B3ED-C4FE889803B4}"/>
              </a:ext>
            </a:extLst>
          </p:cNvPr>
          <p:cNvSpPr txBox="1">
            <a:spLocks/>
          </p:cNvSpPr>
          <p:nvPr/>
        </p:nvSpPr>
        <p:spPr>
          <a:xfrm>
            <a:off x="655320" y="1242060"/>
            <a:ext cx="10881360" cy="4934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ED1A39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D1A3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33400" lvl="1" indent="0" algn="just">
              <a:buNone/>
            </a:pPr>
            <a:r>
              <a:rPr lang="cs-CZ" dirty="0"/>
              <a:t>„Projekt se zabývá komplexní analýzou bezpečnostních rizik optických vláknových sítí. Optická vlákna jsou nejpoužívanějším médiem pro přenos vysokorychlostních dat. Přestože se považují za bezpečná a imunní vůči odposlechu či elektromagnetickému rušení, při vhodném zapojení lze optické vlákno použít jako velmi citlivý senzor elektromagnetického pole, akustických vibrací, teploty i dalších fyzikálních veličin. Kromě distribuovaného snímání optickým vláknem projekt řeší i problematiku odposlechu datových signálů v optických sítích, stejně tak i bezpečnostní rizika s použitím speciálních ultracitlivých optických vláknových mikrofonů. Výsledky výzkumu jsou primárně určeny aplikačnímu garantovi, ale budou i prezentovány v odborných publikacích a šířeny mezi odbornou veřejnost formou workshopů.“</a:t>
            </a:r>
          </a:p>
          <a:p>
            <a:pPr marL="53340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23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455B94-E284-4DBE-8198-43D204EEC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7B3A0F-8D6A-4566-854A-CBE38B627B25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Seznam plánovaných výsledků projektu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0B414F5-E742-4F5D-A7C9-DD9B65914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91080"/>
              </p:ext>
            </p:extLst>
          </p:nvPr>
        </p:nvGraphicFramePr>
        <p:xfrm>
          <a:off x="826033" y="1241426"/>
          <a:ext cx="10539935" cy="4935535"/>
        </p:xfrm>
        <a:graphic>
          <a:graphicData uri="http://schemas.openxmlformats.org/drawingml/2006/table">
            <a:tbl>
              <a:tblPr/>
              <a:tblGrid>
                <a:gridCol w="937362">
                  <a:extLst>
                    <a:ext uri="{9D8B030D-6E8A-4147-A177-3AD203B41FA5}">
                      <a16:colId xmlns:a16="http://schemas.microsoft.com/office/drawing/2014/main" val="1100316522"/>
                    </a:ext>
                  </a:extLst>
                </a:gridCol>
                <a:gridCol w="1381801">
                  <a:extLst>
                    <a:ext uri="{9D8B030D-6E8A-4147-A177-3AD203B41FA5}">
                      <a16:colId xmlns:a16="http://schemas.microsoft.com/office/drawing/2014/main" val="362607974"/>
                    </a:ext>
                  </a:extLst>
                </a:gridCol>
                <a:gridCol w="4773004">
                  <a:extLst>
                    <a:ext uri="{9D8B030D-6E8A-4147-A177-3AD203B41FA5}">
                      <a16:colId xmlns:a16="http://schemas.microsoft.com/office/drawing/2014/main" val="846443421"/>
                    </a:ext>
                  </a:extLst>
                </a:gridCol>
                <a:gridCol w="517165">
                  <a:extLst>
                    <a:ext uri="{9D8B030D-6E8A-4147-A177-3AD203B41FA5}">
                      <a16:colId xmlns:a16="http://schemas.microsoft.com/office/drawing/2014/main" val="257083188"/>
                    </a:ext>
                  </a:extLst>
                </a:gridCol>
                <a:gridCol w="915814">
                  <a:extLst>
                    <a:ext uri="{9D8B030D-6E8A-4147-A177-3AD203B41FA5}">
                      <a16:colId xmlns:a16="http://schemas.microsoft.com/office/drawing/2014/main" val="1292992391"/>
                    </a:ext>
                  </a:extLst>
                </a:gridCol>
                <a:gridCol w="571037">
                  <a:extLst>
                    <a:ext uri="{9D8B030D-6E8A-4147-A177-3AD203B41FA5}">
                      <a16:colId xmlns:a16="http://schemas.microsoft.com/office/drawing/2014/main" val="2185090964"/>
                    </a:ext>
                  </a:extLst>
                </a:gridCol>
                <a:gridCol w="926587">
                  <a:extLst>
                    <a:ext uri="{9D8B030D-6E8A-4147-A177-3AD203B41FA5}">
                      <a16:colId xmlns:a16="http://schemas.microsoft.com/office/drawing/2014/main" val="2826631465"/>
                    </a:ext>
                  </a:extLst>
                </a:gridCol>
                <a:gridCol w="517165">
                  <a:extLst>
                    <a:ext uri="{9D8B030D-6E8A-4147-A177-3AD203B41FA5}">
                      <a16:colId xmlns:a16="http://schemas.microsoft.com/office/drawing/2014/main" val="984014315"/>
                    </a:ext>
                  </a:extLst>
                </a:gridCol>
              </a:tblGrid>
              <a:tr h="48546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Identifikační číslo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Druh výstupu/výsledku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výsledku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Zajišťuje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Plánovaný termín dosažení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Skutečný termín dosažení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Závazek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21363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VJ01010035-V11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testů srovnávacího měření vybraných metod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31.12.2021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26.10.2021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830984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prvotních testů srovnávacího měření vybraných metod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31.12.2022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028302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VJ01010035-V12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úniku informací z telekomunikačních sítí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31.12.2022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548721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VJ01010035-V13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prvotních testů srovnávacího měření citlivosti vybraných metod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31.12.2022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753728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prvotních testů měření úniků informací na pasivních a aktivních prvcích v telko sítích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31.12.2023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816134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VJ01010035-V06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prvotních testů na pilotním heterodynním spoji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31.12.2023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91631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úniku informací v telekomunikačních sítích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31.12.2023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384577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citlivosti vybraných metod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31.12.2023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665058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VJ01010035-V01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Gfunk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Funkční vzorek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Detektor akustických vibrací s vysokou citlivostí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04155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VJ01010035-V07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měření úniku informací v telekomunikačních sítích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711171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VJ01010035-V08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Získané možnosti zlepšení citlivosti akustických senzorů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901535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VJ01010035-V16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detekce akustických signálů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746132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VJ01010035-V17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výsledků měření a klasifikace signálů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731791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VJ01010035-V18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citlivosti akustických senzorů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31.12.2024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848240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VJ01010035-V02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Gfunk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Funkční vzorek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Fázově koherentní optický spoj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303834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VJ01010035-V03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– Software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Vyhodnocovací SW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775717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VJ01010035-V09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související s funkčním vzorkem "Detektor akustických vibrací s vysokou citlivostí"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076740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VJ01010035-V10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Jimp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Článek impakt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měření přeslechů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615479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VJ01010035-V19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detektorů s vysokou citlivostí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112724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VJ01010035-V20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algoritmů v senzorických systémech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SPLab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375605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VJ01010035-V21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– Článek ve sborníku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Výsledky z oblasti přeslechu signálů v optickém vlákně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UPT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376579"/>
                  </a:ext>
                </a:extLst>
              </a:tr>
              <a:tr h="202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VJ01010035-V22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– Výzkumná zpráva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Výzkumná zpráva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Optolab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31.12.2025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realizaci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8091" marR="8091" marT="8091" marB="3883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38156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D489F532-9E67-4D4A-86AD-37804EBB6BF1}"/>
              </a:ext>
            </a:extLst>
          </p:cNvPr>
          <p:cNvSpPr/>
          <p:nvPr/>
        </p:nvSpPr>
        <p:spPr>
          <a:xfrm>
            <a:off x="3763108" y="2004646"/>
            <a:ext cx="3458307" cy="104335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+ každý rok Workshop</a:t>
            </a:r>
          </a:p>
        </p:txBody>
      </p:sp>
    </p:spTree>
    <p:extLst>
      <p:ext uri="{BB962C8B-B14F-4D97-AF65-F5344CB8AC3E}">
        <p14:creationId xmlns:p14="http://schemas.microsoft.com/office/powerpoint/2010/main" val="12645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455B94-E284-4DBE-8198-43D204EEC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7B3A0F-8D6A-4566-854A-CBE38B627B25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Harmonogram projektu 2021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2746F87-4FD1-4AAD-8DB3-F326DD623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64713"/>
              </p:ext>
            </p:extLst>
          </p:nvPr>
        </p:nvGraphicFramePr>
        <p:xfrm>
          <a:off x="480646" y="1066801"/>
          <a:ext cx="11475134" cy="5216768"/>
        </p:xfrm>
        <a:graphic>
          <a:graphicData uri="http://schemas.openxmlformats.org/drawingml/2006/table">
            <a:tbl>
              <a:tblPr>
                <a:tableStyleId>{132E5B40-6633-46F0-B2DB-E0760267687B}</a:tableStyleId>
              </a:tblPr>
              <a:tblGrid>
                <a:gridCol w="960587">
                  <a:extLst>
                    <a:ext uri="{9D8B030D-6E8A-4147-A177-3AD203B41FA5}">
                      <a16:colId xmlns:a16="http://schemas.microsoft.com/office/drawing/2014/main" val="3110485457"/>
                    </a:ext>
                  </a:extLst>
                </a:gridCol>
                <a:gridCol w="3357729">
                  <a:extLst>
                    <a:ext uri="{9D8B030D-6E8A-4147-A177-3AD203B41FA5}">
                      <a16:colId xmlns:a16="http://schemas.microsoft.com/office/drawing/2014/main" val="187054087"/>
                    </a:ext>
                  </a:extLst>
                </a:gridCol>
                <a:gridCol w="1099050">
                  <a:extLst>
                    <a:ext uri="{9D8B030D-6E8A-4147-A177-3AD203B41FA5}">
                      <a16:colId xmlns:a16="http://schemas.microsoft.com/office/drawing/2014/main" val="1720790332"/>
                    </a:ext>
                  </a:extLst>
                </a:gridCol>
                <a:gridCol w="752892">
                  <a:extLst>
                    <a:ext uri="{9D8B030D-6E8A-4147-A177-3AD203B41FA5}">
                      <a16:colId xmlns:a16="http://schemas.microsoft.com/office/drawing/2014/main" val="3841915081"/>
                    </a:ext>
                  </a:extLst>
                </a:gridCol>
                <a:gridCol w="752892">
                  <a:extLst>
                    <a:ext uri="{9D8B030D-6E8A-4147-A177-3AD203B41FA5}">
                      <a16:colId xmlns:a16="http://schemas.microsoft.com/office/drawing/2014/main" val="372764386"/>
                    </a:ext>
                  </a:extLst>
                </a:gridCol>
                <a:gridCol w="752892">
                  <a:extLst>
                    <a:ext uri="{9D8B030D-6E8A-4147-A177-3AD203B41FA5}">
                      <a16:colId xmlns:a16="http://schemas.microsoft.com/office/drawing/2014/main" val="1685207318"/>
                    </a:ext>
                  </a:extLst>
                </a:gridCol>
                <a:gridCol w="752892">
                  <a:extLst>
                    <a:ext uri="{9D8B030D-6E8A-4147-A177-3AD203B41FA5}">
                      <a16:colId xmlns:a16="http://schemas.microsoft.com/office/drawing/2014/main" val="3300430052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1941522392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1267728094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3541349129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2137838203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427406841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298309093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2013814040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951181754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186432982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2133417170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3352134278"/>
                    </a:ext>
                  </a:extLst>
                </a:gridCol>
                <a:gridCol w="253850">
                  <a:extLst>
                    <a:ext uri="{9D8B030D-6E8A-4147-A177-3AD203B41FA5}">
                      <a16:colId xmlns:a16="http://schemas.microsoft.com/office/drawing/2014/main" val="1098464670"/>
                    </a:ext>
                  </a:extLst>
                </a:gridCol>
              </a:tblGrid>
              <a:tr h="2841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WP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NÁZEV ETAPY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PRIMÁRNÍ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ODPOVĚDNOST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ZAČÁTEK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ETAPY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KONEC 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ETAPY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DÉLKA 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(MĚSÍCE)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% ÚKOLU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t"/>
                      <a:r>
                        <a:rPr lang="cs-CZ" sz="1200" b="1" u="none" strike="noStrike" dirty="0">
                          <a:effectLst/>
                        </a:rPr>
                        <a:t>SPLNĚNO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effectLst/>
                        </a:rPr>
                        <a:t>2021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1355"/>
                  </a:ext>
                </a:extLst>
              </a:tr>
              <a:tr h="284139"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6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7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8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9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10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93310"/>
                  </a:ext>
                </a:extLst>
              </a:tr>
              <a:tr h="8015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WP1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Návrh základních metod měření pro detekci a snímání akustických signálů v okolí optické vlákna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VUT - OPTOLAB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01/2021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06/2021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100 %</a:t>
                      </a:r>
                      <a:endParaRPr lang="cs-CZ" sz="1200" b="1" i="0" u="none" strike="noStrike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9057192"/>
                  </a:ext>
                </a:extLst>
              </a:tr>
              <a:tr h="8015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WP1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Základní srovnávací měření citlivosti systému využívajícího </a:t>
                      </a:r>
                      <a:r>
                        <a:rPr lang="cs-CZ" sz="1200" u="none" strike="noStrike" dirty="0" err="1">
                          <a:effectLst/>
                        </a:rPr>
                        <a:t>reflektometrii</a:t>
                      </a:r>
                      <a:r>
                        <a:rPr lang="cs-CZ" sz="1200" u="none" strike="noStrike" dirty="0">
                          <a:effectLst/>
                        </a:rPr>
                        <a:t> (distribuovaný akustický senzor) a systému na principu interferometrie (např. Machův-</a:t>
                      </a:r>
                      <a:r>
                        <a:rPr lang="cs-CZ" sz="1200" u="none" strike="noStrike" dirty="0" err="1">
                          <a:effectLst/>
                        </a:rPr>
                        <a:t>Zehnderův</a:t>
                      </a:r>
                      <a:r>
                        <a:rPr lang="cs-CZ" sz="1200" u="none" strike="noStrike" dirty="0">
                          <a:effectLst/>
                        </a:rPr>
                        <a:t> interferometr)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VUT - OPTOLAB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07/2021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12/2021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73%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26473"/>
                  </a:ext>
                </a:extLst>
              </a:tr>
              <a:tr h="6694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WP2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Návrh metodiky objektivního srovnávacího měření distribuovaných systémů umožňující detekci akustických signálů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VUT - SPLAB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01/2021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05/2021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100 %</a:t>
                      </a:r>
                      <a:endParaRPr lang="cs-CZ" sz="1200" b="1" i="0" u="none" strike="noStrike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4572870"/>
                  </a:ext>
                </a:extLst>
              </a:tr>
              <a:tr h="9337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WP2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Příprava a realizace pracoviště pro srovnávací měření, vyhodnocení výsledků prvotních srovnávacích měření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VUT - SPLAB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06/2021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12/2021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78%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04737"/>
                  </a:ext>
                </a:extLst>
              </a:tr>
              <a:tr h="8015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WP1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Rozbor metod využití optických vláken k detekci a snímání úrovní </a:t>
                      </a:r>
                      <a:r>
                        <a:rPr lang="cs-CZ" sz="1200" u="none" strike="noStrike" dirty="0" err="1">
                          <a:effectLst/>
                        </a:rPr>
                        <a:t>emg</a:t>
                      </a:r>
                      <a:r>
                        <a:rPr lang="cs-CZ" sz="1200" u="none" strike="noStrike" dirty="0">
                          <a:effectLst/>
                        </a:rPr>
                        <a:t>. pole a akustických vln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AV ČR - ÚPT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01/2021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06/2021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100 %</a:t>
                      </a:r>
                      <a:endParaRPr lang="cs-CZ" sz="1200" b="1" i="0" u="none" strike="noStrike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4945672"/>
                  </a:ext>
                </a:extLst>
              </a:tr>
              <a:tr h="6405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WP3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Sestavení pilotního optovláknového spoje pro techniky detekce emg. a akustických vln, testování parametrů a realizace interface do měřicího systému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AV ČR - ÚPT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07/2021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12/2021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73%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32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77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455B94-E284-4DBE-8198-43D204EEC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7B3A0F-8D6A-4566-854A-CBE38B627B25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Harmonogram projektu 2022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2746F87-4FD1-4AAD-8DB3-F326DD623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69854"/>
              </p:ext>
            </p:extLst>
          </p:nvPr>
        </p:nvGraphicFramePr>
        <p:xfrm>
          <a:off x="1025216" y="1125714"/>
          <a:ext cx="10141568" cy="5135172"/>
        </p:xfrm>
        <a:graphic>
          <a:graphicData uri="http://schemas.openxmlformats.org/drawingml/2006/table">
            <a:tbl>
              <a:tblPr>
                <a:tableStyleId>{132E5B40-6633-46F0-B2DB-E0760267687B}</a:tableStyleId>
              </a:tblPr>
              <a:tblGrid>
                <a:gridCol w="848954">
                  <a:extLst>
                    <a:ext uri="{9D8B030D-6E8A-4147-A177-3AD203B41FA5}">
                      <a16:colId xmlns:a16="http://schemas.microsoft.com/office/drawing/2014/main" val="3110485457"/>
                    </a:ext>
                  </a:extLst>
                </a:gridCol>
                <a:gridCol w="2967516">
                  <a:extLst>
                    <a:ext uri="{9D8B030D-6E8A-4147-A177-3AD203B41FA5}">
                      <a16:colId xmlns:a16="http://schemas.microsoft.com/office/drawing/2014/main" val="187054087"/>
                    </a:ext>
                  </a:extLst>
                </a:gridCol>
                <a:gridCol w="971326">
                  <a:extLst>
                    <a:ext uri="{9D8B030D-6E8A-4147-A177-3AD203B41FA5}">
                      <a16:colId xmlns:a16="http://schemas.microsoft.com/office/drawing/2014/main" val="1720790332"/>
                    </a:ext>
                  </a:extLst>
                </a:gridCol>
                <a:gridCol w="665396">
                  <a:extLst>
                    <a:ext uri="{9D8B030D-6E8A-4147-A177-3AD203B41FA5}">
                      <a16:colId xmlns:a16="http://schemas.microsoft.com/office/drawing/2014/main" val="3841915081"/>
                    </a:ext>
                  </a:extLst>
                </a:gridCol>
                <a:gridCol w="665396">
                  <a:extLst>
                    <a:ext uri="{9D8B030D-6E8A-4147-A177-3AD203B41FA5}">
                      <a16:colId xmlns:a16="http://schemas.microsoft.com/office/drawing/2014/main" val="372764386"/>
                    </a:ext>
                  </a:extLst>
                </a:gridCol>
                <a:gridCol w="665396">
                  <a:extLst>
                    <a:ext uri="{9D8B030D-6E8A-4147-A177-3AD203B41FA5}">
                      <a16:colId xmlns:a16="http://schemas.microsoft.com/office/drawing/2014/main" val="1685207318"/>
                    </a:ext>
                  </a:extLst>
                </a:gridCol>
                <a:gridCol w="665396">
                  <a:extLst>
                    <a:ext uri="{9D8B030D-6E8A-4147-A177-3AD203B41FA5}">
                      <a16:colId xmlns:a16="http://schemas.microsoft.com/office/drawing/2014/main" val="3300430052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1941522392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1267728094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3541349129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2137838203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427406841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298309093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2013814040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951181754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186432982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2133417170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3352134278"/>
                    </a:ext>
                  </a:extLst>
                </a:gridCol>
                <a:gridCol w="224349">
                  <a:extLst>
                    <a:ext uri="{9D8B030D-6E8A-4147-A177-3AD203B41FA5}">
                      <a16:colId xmlns:a16="http://schemas.microsoft.com/office/drawing/2014/main" val="1098464670"/>
                    </a:ext>
                  </a:extLst>
                </a:gridCol>
              </a:tblGrid>
              <a:tr h="22933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WP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NÁZEV ETAPY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PRIMÁRNÍ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ODPOVĚDNOST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ZAČÁTEK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ETAPY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KONEC 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ETAPY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DÉLKA 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(MĚSÍCE)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>
                          <a:effectLst/>
                        </a:rPr>
                        <a:t>% ÚKOLU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t"/>
                      <a:r>
                        <a:rPr lang="cs-CZ" sz="900" b="1" u="none" strike="noStrike" dirty="0">
                          <a:effectLst/>
                        </a:rPr>
                        <a:t>SPLNĚNO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effectLst/>
                        </a:rPr>
                        <a:t>2022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1355"/>
                  </a:ext>
                </a:extLst>
              </a:tr>
              <a:tr h="229335"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6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7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8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9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10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93310"/>
                  </a:ext>
                </a:extLst>
              </a:tr>
              <a:tr h="515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Rizika úniku informací z optických kabelů pro současné rychlosti přenosu informací (laboratorní ověření vybraných metod – např. vložení děliče, únik na multiplexu/</a:t>
                      </a:r>
                      <a:r>
                        <a:rPr lang="cs-CZ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demultiplexu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06/2022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9057192"/>
                  </a:ext>
                </a:extLst>
              </a:tr>
              <a:tr h="515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Analýza a ověření možností úniku informací na aktivních prvcích telekomunikačních infrastruktur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26473"/>
                  </a:ext>
                </a:extLst>
              </a:tr>
              <a:tr h="515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Návrh měření testování odolnosti OV (datových a jiných signálů) proti účinkům EMG pole (případně výkonným elektromagnetickým pulsům HEMP)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72870"/>
                  </a:ext>
                </a:extLst>
              </a:tr>
              <a:tr h="31623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Vyhodnocení výsledků srovnávacích měření systémů umožňující detekci akustických signálů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04737"/>
                  </a:ext>
                </a:extLst>
              </a:tr>
              <a:tr h="515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Optimalizace měřicího pracoviště pro srovnávací měření, analýza odposlechu řeči vs. zvukových signálů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08/2022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45672"/>
                  </a:ext>
                </a:extLst>
              </a:tr>
              <a:tr h="5170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Analýza a srovnání citlivosti systému na principu polarizace, homodynní interferometrie a reflektometrie na pilotním optovláknovém spoji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 ČR - ÚPT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06/2022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32101"/>
                  </a:ext>
                </a:extLst>
              </a:tr>
              <a:tr h="5983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Sestavení pilotního fázově koherentního optovláknového spoje s detekcí emg. a  akustických vln pomocí heterodynního směšování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 ČR - ÚPT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51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55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455B94-E284-4DBE-8198-43D204EEC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7B3A0F-8D6A-4566-854A-CBE38B627B25}"/>
              </a:ext>
            </a:extLst>
          </p:cNvPr>
          <p:cNvSpPr txBox="1">
            <a:spLocks/>
          </p:cNvSpPr>
          <p:nvPr/>
        </p:nvSpPr>
        <p:spPr>
          <a:xfrm>
            <a:off x="1135380" y="83185"/>
            <a:ext cx="10820400" cy="831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b="1" dirty="0"/>
              <a:t>Harmonogram projektu 2023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2746F87-4FD1-4AAD-8DB3-F326DD623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52307"/>
              </p:ext>
            </p:extLst>
          </p:nvPr>
        </p:nvGraphicFramePr>
        <p:xfrm>
          <a:off x="539262" y="1172309"/>
          <a:ext cx="11306354" cy="5240215"/>
        </p:xfrm>
        <a:graphic>
          <a:graphicData uri="http://schemas.openxmlformats.org/drawingml/2006/table">
            <a:tbl>
              <a:tblPr>
                <a:tableStyleId>{132E5B40-6633-46F0-B2DB-E0760267687B}</a:tableStyleId>
              </a:tblPr>
              <a:tblGrid>
                <a:gridCol w="946458">
                  <a:extLst>
                    <a:ext uri="{9D8B030D-6E8A-4147-A177-3AD203B41FA5}">
                      <a16:colId xmlns:a16="http://schemas.microsoft.com/office/drawing/2014/main" val="3110485457"/>
                    </a:ext>
                  </a:extLst>
                </a:gridCol>
                <a:gridCol w="3308343">
                  <a:extLst>
                    <a:ext uri="{9D8B030D-6E8A-4147-A177-3AD203B41FA5}">
                      <a16:colId xmlns:a16="http://schemas.microsoft.com/office/drawing/2014/main" val="187054087"/>
                    </a:ext>
                  </a:extLst>
                </a:gridCol>
                <a:gridCol w="1082885">
                  <a:extLst>
                    <a:ext uri="{9D8B030D-6E8A-4147-A177-3AD203B41FA5}">
                      <a16:colId xmlns:a16="http://schemas.microsoft.com/office/drawing/2014/main" val="1720790332"/>
                    </a:ext>
                  </a:extLst>
                </a:gridCol>
                <a:gridCol w="741819">
                  <a:extLst>
                    <a:ext uri="{9D8B030D-6E8A-4147-A177-3AD203B41FA5}">
                      <a16:colId xmlns:a16="http://schemas.microsoft.com/office/drawing/2014/main" val="3841915081"/>
                    </a:ext>
                  </a:extLst>
                </a:gridCol>
                <a:gridCol w="741819">
                  <a:extLst>
                    <a:ext uri="{9D8B030D-6E8A-4147-A177-3AD203B41FA5}">
                      <a16:colId xmlns:a16="http://schemas.microsoft.com/office/drawing/2014/main" val="372764386"/>
                    </a:ext>
                  </a:extLst>
                </a:gridCol>
                <a:gridCol w="741819">
                  <a:extLst>
                    <a:ext uri="{9D8B030D-6E8A-4147-A177-3AD203B41FA5}">
                      <a16:colId xmlns:a16="http://schemas.microsoft.com/office/drawing/2014/main" val="1685207318"/>
                    </a:ext>
                  </a:extLst>
                </a:gridCol>
                <a:gridCol w="741819">
                  <a:extLst>
                    <a:ext uri="{9D8B030D-6E8A-4147-A177-3AD203B41FA5}">
                      <a16:colId xmlns:a16="http://schemas.microsoft.com/office/drawing/2014/main" val="3300430052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1941522392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1267728094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3541349129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2137838203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427406841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298309093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2013814040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951181754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186432982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2133417170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3352134278"/>
                    </a:ext>
                  </a:extLst>
                </a:gridCol>
                <a:gridCol w="250116">
                  <a:extLst>
                    <a:ext uri="{9D8B030D-6E8A-4147-A177-3AD203B41FA5}">
                      <a16:colId xmlns:a16="http://schemas.microsoft.com/office/drawing/2014/main" val="1098464670"/>
                    </a:ext>
                  </a:extLst>
                </a:gridCol>
              </a:tblGrid>
              <a:tr h="2499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WP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NÁZEV ETAPY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PRIMÁRNÍ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ODPOVĚDNOST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ZAČÁTEK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ETAPY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KONEC 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ETAPY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DÉLKA 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(MĚSÍCE)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050" b="1" u="none" strike="noStrike" dirty="0">
                          <a:effectLst/>
                        </a:rPr>
                        <a:t>% ÚKOLU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t"/>
                      <a:r>
                        <a:rPr lang="cs-CZ" sz="1050" b="1" u="none" strike="noStrike" dirty="0">
                          <a:effectLst/>
                        </a:rPr>
                        <a:t>SPLNĚNO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1050" b="1" u="none" strike="noStrike" dirty="0">
                          <a:effectLst/>
                        </a:rPr>
                        <a:t>2023</a:t>
                      </a:r>
                      <a:endParaRPr lang="cs-CZ" sz="105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1355"/>
                  </a:ext>
                </a:extLst>
              </a:tr>
              <a:tr h="249901"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cs-CZ" sz="7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045" marR="6894" marT="689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6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7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8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9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10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 dirty="0">
                          <a:effectLst/>
                        </a:rPr>
                        <a:t>12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93310"/>
                  </a:ext>
                </a:extLst>
              </a:tr>
              <a:tr h="70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Měření odolnosti OV (datových a jiných signálů) proti účinkům EMG pole (případně proti HEMP (elektromagnetický puls))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04/2023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9057192"/>
                  </a:ext>
                </a:extLst>
              </a:tr>
              <a:tr h="70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Detekce úmyslné modifikace OV (např. vložené mřížky) v telekomunikačních infrastrukturách z důvodu detekce distribuovaných akustických mikrofonů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05/2023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cs-CZ" sz="7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26473"/>
                  </a:ext>
                </a:extLst>
              </a:tr>
              <a:tr h="588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Návrh realizace detektoru akustických vibrací - interferometru s vysokou citlivostí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OPTOLAB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72870"/>
                  </a:ext>
                </a:extLst>
              </a:tr>
              <a:tr h="8212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Zpracování a vyhodnocení signálů z realizovaných měření detekce elektromagnetického pole, klasifikace signálů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06/2023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04737"/>
                  </a:ext>
                </a:extLst>
              </a:tr>
              <a:tr h="70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Analýza a návrh možností pro zvýšení citlivosti detekce akustických signálů pomocí zpracování signálů a separace signálu od rušení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VUT - SPLAB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45672"/>
                  </a:ext>
                </a:extLst>
              </a:tr>
              <a:tr h="56340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Analýza optických mikrofonů a možností detekce skrytě instalovaných optických mikrofonů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 ČR - ÚPT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06/2023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32101"/>
                  </a:ext>
                </a:extLst>
              </a:tr>
              <a:tr h="6520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WP6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Analýza možnosti zvýšení citlivosti snímání akustických signálů pomocí úpravy optických vláken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 ČR - ÚPT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94" marR="6894" marT="689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51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88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9457</TotalTime>
  <Words>2170</Words>
  <Application>Microsoft Office PowerPoint</Application>
  <PresentationFormat>Širokoúhlá obrazovka</PresentationFormat>
  <Paragraphs>911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Century Gothic</vt:lpstr>
      <vt:lpstr>Noto Sans Symbols</vt:lpstr>
      <vt:lpstr>Office Theme</vt:lpstr>
      <vt:lpstr>Bezpečnostní rizika fotonických komunikačních sítí​  PROJEKT VÝZVY MVČR IMPAKT VJ01010035​</vt:lpstr>
      <vt:lpstr>Základní informace k workshopu</vt:lpstr>
      <vt:lpstr>Základní informace o projektu</vt:lpstr>
      <vt:lpstr>Základní informace o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BUT_Research_Activities</dc:title>
  <dc:creator>Tomáš Horváth</dc:creator>
  <cp:lastModifiedBy>Münster Petr (83434)</cp:lastModifiedBy>
  <cp:revision>110</cp:revision>
  <dcterms:created xsi:type="dcterms:W3CDTF">2021-02-06T16:54:59Z</dcterms:created>
  <dcterms:modified xsi:type="dcterms:W3CDTF">2021-11-24T07:22:27Z</dcterms:modified>
</cp:coreProperties>
</file>